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229"/>
  </p:notesMasterIdLst>
  <p:sldIdLst>
    <p:sldId id="261" r:id="rId4"/>
    <p:sldId id="268" r:id="rId5"/>
    <p:sldId id="263" r:id="rId6"/>
    <p:sldId id="272" r:id="rId7"/>
    <p:sldId id="286" r:id="rId8"/>
    <p:sldId id="287" r:id="rId9"/>
    <p:sldId id="270" r:id="rId10"/>
    <p:sldId id="273" r:id="rId11"/>
    <p:sldId id="267" r:id="rId12"/>
    <p:sldId id="275" r:id="rId13"/>
    <p:sldId id="289" r:id="rId14"/>
    <p:sldId id="381" r:id="rId15"/>
    <p:sldId id="276" r:id="rId16"/>
    <p:sldId id="282" r:id="rId17"/>
    <p:sldId id="354" r:id="rId18"/>
    <p:sldId id="355" r:id="rId19"/>
    <p:sldId id="358" r:id="rId20"/>
    <p:sldId id="497" r:id="rId21"/>
    <p:sldId id="495" r:id="rId22"/>
    <p:sldId id="496" r:id="rId23"/>
    <p:sldId id="378" r:id="rId24"/>
    <p:sldId id="502" r:id="rId25"/>
    <p:sldId id="379" r:id="rId26"/>
    <p:sldId id="503" r:id="rId27"/>
    <p:sldId id="359" r:id="rId28"/>
    <p:sldId id="284" r:id="rId29"/>
    <p:sldId id="360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7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1" r:id="rId93"/>
    <p:sldId id="452" r:id="rId94"/>
    <p:sldId id="453" r:id="rId95"/>
    <p:sldId id="454" r:id="rId96"/>
    <p:sldId id="455" r:id="rId97"/>
    <p:sldId id="456" r:id="rId98"/>
    <p:sldId id="457" r:id="rId99"/>
    <p:sldId id="458" r:id="rId100"/>
    <p:sldId id="459" r:id="rId101"/>
    <p:sldId id="460" r:id="rId102"/>
    <p:sldId id="461" r:id="rId103"/>
    <p:sldId id="462" r:id="rId104"/>
    <p:sldId id="463" r:id="rId105"/>
    <p:sldId id="464" r:id="rId106"/>
    <p:sldId id="465" r:id="rId107"/>
    <p:sldId id="466" r:id="rId108"/>
    <p:sldId id="467" r:id="rId109"/>
    <p:sldId id="468" r:id="rId110"/>
    <p:sldId id="469" r:id="rId111"/>
    <p:sldId id="470" r:id="rId112"/>
    <p:sldId id="471" r:id="rId113"/>
    <p:sldId id="472" r:id="rId114"/>
    <p:sldId id="473" r:id="rId115"/>
    <p:sldId id="474" r:id="rId116"/>
    <p:sldId id="475" r:id="rId117"/>
    <p:sldId id="476" r:id="rId118"/>
    <p:sldId id="477" r:id="rId119"/>
    <p:sldId id="478" r:id="rId120"/>
    <p:sldId id="479" r:id="rId121"/>
    <p:sldId id="480" r:id="rId122"/>
    <p:sldId id="481" r:id="rId123"/>
    <p:sldId id="482" r:id="rId124"/>
    <p:sldId id="483" r:id="rId125"/>
    <p:sldId id="484" r:id="rId126"/>
    <p:sldId id="485" r:id="rId127"/>
    <p:sldId id="486" r:id="rId128"/>
    <p:sldId id="487" r:id="rId129"/>
    <p:sldId id="488" r:id="rId130"/>
    <p:sldId id="489" r:id="rId131"/>
    <p:sldId id="490" r:id="rId132"/>
    <p:sldId id="491" r:id="rId133"/>
    <p:sldId id="492" r:id="rId134"/>
    <p:sldId id="493" r:id="rId135"/>
    <p:sldId id="494" r:id="rId136"/>
    <p:sldId id="498" r:id="rId137"/>
    <p:sldId id="504" r:id="rId138"/>
    <p:sldId id="505" r:id="rId139"/>
    <p:sldId id="506" r:id="rId140"/>
    <p:sldId id="507" r:id="rId141"/>
    <p:sldId id="508" r:id="rId142"/>
    <p:sldId id="509" r:id="rId143"/>
    <p:sldId id="510" r:id="rId144"/>
    <p:sldId id="296" r:id="rId145"/>
    <p:sldId id="511" r:id="rId146"/>
    <p:sldId id="512" r:id="rId147"/>
    <p:sldId id="500" r:id="rId148"/>
    <p:sldId id="362" r:id="rId149"/>
    <p:sldId id="363" r:id="rId150"/>
    <p:sldId id="364" r:id="rId151"/>
    <p:sldId id="365" r:id="rId152"/>
    <p:sldId id="366" r:id="rId153"/>
    <p:sldId id="367" r:id="rId154"/>
    <p:sldId id="320" r:id="rId155"/>
    <p:sldId id="368" r:id="rId156"/>
    <p:sldId id="369" r:id="rId157"/>
    <p:sldId id="370" r:id="rId158"/>
    <p:sldId id="371" r:id="rId159"/>
    <p:sldId id="372" r:id="rId160"/>
    <p:sldId id="373" r:id="rId161"/>
    <p:sldId id="374" r:id="rId162"/>
    <p:sldId id="375" r:id="rId163"/>
    <p:sldId id="376" r:id="rId164"/>
    <p:sldId id="377" r:id="rId165"/>
    <p:sldId id="499" r:id="rId166"/>
    <p:sldId id="285" r:id="rId167"/>
    <p:sldId id="277" r:id="rId168"/>
    <p:sldId id="291" r:id="rId169"/>
    <p:sldId id="292" r:id="rId170"/>
    <p:sldId id="293" r:id="rId171"/>
    <p:sldId id="294" r:id="rId172"/>
    <p:sldId id="295" r:id="rId173"/>
    <p:sldId id="297" r:id="rId174"/>
    <p:sldId id="298" r:id="rId175"/>
    <p:sldId id="299" r:id="rId176"/>
    <p:sldId id="304" r:id="rId177"/>
    <p:sldId id="302" r:id="rId178"/>
    <p:sldId id="301" r:id="rId179"/>
    <p:sldId id="303" r:id="rId180"/>
    <p:sldId id="305" r:id="rId181"/>
    <p:sldId id="352" r:id="rId182"/>
    <p:sldId id="306" r:id="rId183"/>
    <p:sldId id="307" r:id="rId184"/>
    <p:sldId id="308" r:id="rId185"/>
    <p:sldId id="309" r:id="rId186"/>
    <p:sldId id="310" r:id="rId187"/>
    <p:sldId id="311" r:id="rId188"/>
    <p:sldId id="316" r:id="rId189"/>
    <p:sldId id="312" r:id="rId190"/>
    <p:sldId id="313" r:id="rId191"/>
    <p:sldId id="314" r:id="rId192"/>
    <p:sldId id="315" r:id="rId193"/>
    <p:sldId id="317" r:id="rId194"/>
    <p:sldId id="318" r:id="rId195"/>
    <p:sldId id="319" r:id="rId196"/>
    <p:sldId id="321" r:id="rId197"/>
    <p:sldId id="322" r:id="rId198"/>
    <p:sldId id="323" r:id="rId199"/>
    <p:sldId id="324" r:id="rId200"/>
    <p:sldId id="325" r:id="rId201"/>
    <p:sldId id="326" r:id="rId202"/>
    <p:sldId id="327" r:id="rId203"/>
    <p:sldId id="328" r:id="rId204"/>
    <p:sldId id="353" r:id="rId205"/>
    <p:sldId id="329" r:id="rId206"/>
    <p:sldId id="330" r:id="rId207"/>
    <p:sldId id="331" r:id="rId208"/>
    <p:sldId id="332" r:id="rId209"/>
    <p:sldId id="333" r:id="rId210"/>
    <p:sldId id="334" r:id="rId211"/>
    <p:sldId id="335" r:id="rId212"/>
    <p:sldId id="336" r:id="rId213"/>
    <p:sldId id="337" r:id="rId214"/>
    <p:sldId id="338" r:id="rId215"/>
    <p:sldId id="339" r:id="rId216"/>
    <p:sldId id="340" r:id="rId217"/>
    <p:sldId id="341" r:id="rId218"/>
    <p:sldId id="344" r:id="rId219"/>
    <p:sldId id="345" r:id="rId220"/>
    <p:sldId id="343" r:id="rId221"/>
    <p:sldId id="346" r:id="rId222"/>
    <p:sldId id="347" r:id="rId223"/>
    <p:sldId id="342" r:id="rId224"/>
    <p:sldId id="348" r:id="rId225"/>
    <p:sldId id="349" r:id="rId226"/>
    <p:sldId id="350" r:id="rId227"/>
    <p:sldId id="351" r:id="rId228"/>
  </p:sldIdLst>
  <p:sldSz cx="12192000" cy="6858000"/>
  <p:notesSz cx="6858000" cy="9144000"/>
  <p:embeddedFontLst>
    <p:embeddedFont>
      <p:font typeface="Consolas" panose="020B0609020204030204" pitchFamily="49" charset="0"/>
      <p:regular r:id="rId230"/>
      <p:bold r:id="rId231"/>
      <p:italic r:id="rId232"/>
      <p:boldItalic r:id="rId233"/>
    </p:embeddedFont>
    <p:embeddedFont>
      <p:font typeface="맑은 고딕" panose="020B0503020000020004" pitchFamily="50" charset="-127"/>
      <p:regular r:id="rId234"/>
      <p:bold r:id="rId235"/>
    </p:embeddedFont>
    <p:embeddedFont>
      <p:font typeface="카카오 Regular" panose="020B0600000101010101" pitchFamily="50" charset="-127"/>
      <p:regular r:id="rId2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4DAC27"/>
    <a:srgbClr val="F9E0C7"/>
    <a:srgbClr val="F9B298"/>
    <a:srgbClr val="F8F6F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presProps" Target="presProp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viewProps" Target="viewProps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theme" Target="theme/theme1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notesMaster" Target="notesMasters/notesMaster1.xml"/><Relationship Id="rId240" Type="http://schemas.openxmlformats.org/officeDocument/2006/relationships/tableStyles" Target="tableStyles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font" Target="fonts/font1.fntdata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font" Target="fonts/font7.fntdata"/><Relationship Id="rId26" Type="http://schemas.openxmlformats.org/officeDocument/2006/relationships/slide" Target="slides/slide23.xml"/><Relationship Id="rId231" Type="http://schemas.openxmlformats.org/officeDocument/2006/relationships/font" Target="fonts/font2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font" Target="fonts/font3.fntdata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font" Target="fonts/font4.fntdata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font" Target="fonts/font6.fntdata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F19E4-5200-4722-BA96-8338898A4A8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2D683-6ECD-4024-8291-8CF5E2D3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49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6F545-145C-4564-A56E-6E6511FF883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754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171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303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90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755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888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07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733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70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311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11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27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01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2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6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9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75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03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19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1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335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21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66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203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62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35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0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6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17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690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35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20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8354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54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577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48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57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189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811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34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090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000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7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9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0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2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1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0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1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7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3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6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7A65AD-DFB0-4E72-9BBD-05217128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660E10-9865-4A2A-A842-5CF8813FC684}"/>
              </a:ext>
            </a:extLst>
          </p:cNvPr>
          <p:cNvCxnSpPr>
            <a:cxnSpLocks/>
          </p:cNvCxnSpPr>
          <p:nvPr/>
        </p:nvCxnSpPr>
        <p:spPr>
          <a:xfrm>
            <a:off x="1333500" y="5130800"/>
            <a:ext cx="10858500" cy="0"/>
          </a:xfrm>
          <a:prstGeom prst="line">
            <a:avLst/>
          </a:prstGeom>
          <a:ln w="254000">
            <a:solidFill>
              <a:srgbClr val="018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40D276-71EF-46F9-AFDA-7F49C2F9775D}"/>
              </a:ext>
            </a:extLst>
          </p:cNvPr>
          <p:cNvSpPr txBox="1"/>
          <p:nvPr/>
        </p:nvSpPr>
        <p:spPr>
          <a:xfrm>
            <a:off x="1333500" y="1248008"/>
            <a:ext cx="59507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>
                <a:solidFill>
                  <a:srgbClr val="4DAC27"/>
                </a:solidFill>
              </a:rPr>
              <a:t>BookVoyage</a:t>
            </a:r>
            <a:endParaRPr lang="ko-KR" altLang="en-US" sz="8800" b="1" dirty="0">
              <a:solidFill>
                <a:srgbClr val="4DAC27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999C16-7FF9-4F42-8224-49ABB603793A}"/>
              </a:ext>
            </a:extLst>
          </p:cNvPr>
          <p:cNvGrpSpPr/>
          <p:nvPr/>
        </p:nvGrpSpPr>
        <p:grpSpPr>
          <a:xfrm>
            <a:off x="1333500" y="2720706"/>
            <a:ext cx="7632080" cy="1461191"/>
            <a:chOff x="1333500" y="3023567"/>
            <a:chExt cx="7632080" cy="14611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BDF0E2-A07C-43CB-ACFC-C059E066074A}"/>
                </a:ext>
              </a:extLst>
            </p:cNvPr>
            <p:cNvSpPr/>
            <p:nvPr/>
          </p:nvSpPr>
          <p:spPr>
            <a:xfrm>
              <a:off x="1333500" y="3023567"/>
              <a:ext cx="7632080" cy="14611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86C36-8EF7-47D8-9D9B-639F19D27116}"/>
                </a:ext>
              </a:extLst>
            </p:cNvPr>
            <p:cNvSpPr txBox="1"/>
            <p:nvPr/>
          </p:nvSpPr>
          <p:spPr>
            <a:xfrm>
              <a:off x="1565866" y="3090473"/>
              <a:ext cx="55899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>
                  <a:solidFill>
                    <a:schemeClr val="bg1"/>
                  </a:solidFill>
                </a:rPr>
                <a:t>1</a:t>
              </a:r>
              <a:r>
                <a:rPr lang="ko-KR" altLang="en-US" sz="4400" b="1" spc="-300">
                  <a:solidFill>
                    <a:schemeClr val="bg1"/>
                  </a:solidFill>
                </a:rPr>
                <a:t>석</a:t>
              </a:r>
              <a:r>
                <a:rPr lang="en-US" altLang="ko-KR" sz="4400" b="1" spc="-300">
                  <a:solidFill>
                    <a:schemeClr val="bg1"/>
                  </a:solidFill>
                </a:rPr>
                <a:t>2</a:t>
              </a:r>
              <a:r>
                <a:rPr lang="ko-KR" altLang="en-US" sz="4400" b="1" spc="-300">
                  <a:solidFill>
                    <a:schemeClr val="bg1"/>
                  </a:solidFill>
                </a:rPr>
                <a:t>조 파이널 프로젝트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팀원 소개 및  역할 분담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07793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B09F09-45DC-438D-81B4-7BF83A6B24F6}"/>
              </a:ext>
            </a:extLst>
          </p:cNvPr>
          <p:cNvGrpSpPr/>
          <p:nvPr/>
        </p:nvGrpSpPr>
        <p:grpSpPr>
          <a:xfrm>
            <a:off x="3650393" y="2278937"/>
            <a:ext cx="7298307" cy="3316414"/>
            <a:chOff x="3570183" y="2262895"/>
            <a:chExt cx="7298307" cy="331641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30B020C-DBE2-4420-9E4C-9DD82CCB9E3F}"/>
                </a:ext>
              </a:extLst>
            </p:cNvPr>
            <p:cNvSpPr/>
            <p:nvPr/>
          </p:nvSpPr>
          <p:spPr>
            <a:xfrm>
              <a:off x="6269605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10A944-0A3A-4432-AAA1-D0C11A556125}"/>
                </a:ext>
              </a:extLst>
            </p:cNvPr>
            <p:cNvSpPr/>
            <p:nvPr/>
          </p:nvSpPr>
          <p:spPr>
            <a:xfrm>
              <a:off x="6743631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FEF53D-72F3-4072-B15C-5D79996E2B58}"/>
                </a:ext>
              </a:extLst>
            </p:cNvPr>
            <p:cNvSpPr/>
            <p:nvPr/>
          </p:nvSpPr>
          <p:spPr>
            <a:xfrm>
              <a:off x="7217658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1E6F0F-584D-4AE1-A3B7-FF14EE81F6FA}"/>
                </a:ext>
              </a:extLst>
            </p:cNvPr>
            <p:cNvSpPr/>
            <p:nvPr/>
          </p:nvSpPr>
          <p:spPr>
            <a:xfrm>
              <a:off x="7691684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033FEC-B460-417E-B541-D39BAC0D633B}"/>
                </a:ext>
              </a:extLst>
            </p:cNvPr>
            <p:cNvSpPr/>
            <p:nvPr/>
          </p:nvSpPr>
          <p:spPr>
            <a:xfrm>
              <a:off x="8165710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44D8081-2E4D-4695-B70E-61D7588A887C}"/>
                </a:ext>
              </a:extLst>
            </p:cNvPr>
            <p:cNvSpPr/>
            <p:nvPr/>
          </p:nvSpPr>
          <p:spPr>
            <a:xfrm>
              <a:off x="8639737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8C1C352-1CD2-4E9B-BB7B-827C3BF4CEDD}"/>
                </a:ext>
              </a:extLst>
            </p:cNvPr>
            <p:cNvSpPr/>
            <p:nvPr/>
          </p:nvSpPr>
          <p:spPr>
            <a:xfrm>
              <a:off x="9113763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2B78A80-88CB-45A5-8464-E710EBE51230}"/>
                </a:ext>
              </a:extLst>
            </p:cNvPr>
            <p:cNvSpPr/>
            <p:nvPr/>
          </p:nvSpPr>
          <p:spPr>
            <a:xfrm>
              <a:off x="9587789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8989530-16FF-4DB4-AFB5-58B14576EC52}"/>
                </a:ext>
              </a:extLst>
            </p:cNvPr>
            <p:cNvSpPr/>
            <p:nvPr/>
          </p:nvSpPr>
          <p:spPr>
            <a:xfrm>
              <a:off x="10061816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160ADE-7BF9-4E0E-8AAB-17D6748C0601}"/>
                </a:ext>
              </a:extLst>
            </p:cNvPr>
            <p:cNvSpPr/>
            <p:nvPr/>
          </p:nvSpPr>
          <p:spPr>
            <a:xfrm>
              <a:off x="10535842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3FCDC5-FCDD-496F-B35B-14EA09EDD001}"/>
                </a:ext>
              </a:extLst>
            </p:cNvPr>
            <p:cNvSpPr/>
            <p:nvPr/>
          </p:nvSpPr>
          <p:spPr>
            <a:xfrm>
              <a:off x="6265820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8A734B-2EF9-4D6D-AE38-D0F4FBCA76F1}"/>
                </a:ext>
              </a:extLst>
            </p:cNvPr>
            <p:cNvSpPr/>
            <p:nvPr/>
          </p:nvSpPr>
          <p:spPr>
            <a:xfrm>
              <a:off x="6739846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C040AF2-F937-4FAB-A67E-B0BC9745382F}"/>
                </a:ext>
              </a:extLst>
            </p:cNvPr>
            <p:cNvSpPr/>
            <p:nvPr/>
          </p:nvSpPr>
          <p:spPr>
            <a:xfrm>
              <a:off x="7213873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74D4FB6-EBE3-4235-A41C-C52DC0F356DF}"/>
                </a:ext>
              </a:extLst>
            </p:cNvPr>
            <p:cNvSpPr/>
            <p:nvPr/>
          </p:nvSpPr>
          <p:spPr>
            <a:xfrm>
              <a:off x="7687899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92F2AAD-1A51-47FF-AB1E-BC585F1D93C8}"/>
                </a:ext>
              </a:extLst>
            </p:cNvPr>
            <p:cNvSpPr/>
            <p:nvPr/>
          </p:nvSpPr>
          <p:spPr>
            <a:xfrm>
              <a:off x="8161925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4E6A1EB-10CC-4D59-A059-F69B5B30118A}"/>
                </a:ext>
              </a:extLst>
            </p:cNvPr>
            <p:cNvSpPr/>
            <p:nvPr/>
          </p:nvSpPr>
          <p:spPr>
            <a:xfrm>
              <a:off x="8635952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AE21251-9512-45FA-BAF5-0029C972CE5C}"/>
                </a:ext>
              </a:extLst>
            </p:cNvPr>
            <p:cNvSpPr/>
            <p:nvPr/>
          </p:nvSpPr>
          <p:spPr>
            <a:xfrm>
              <a:off x="9109978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4F88586-05CA-4390-9CEE-CC93470A3DE8}"/>
                </a:ext>
              </a:extLst>
            </p:cNvPr>
            <p:cNvSpPr/>
            <p:nvPr/>
          </p:nvSpPr>
          <p:spPr>
            <a:xfrm>
              <a:off x="9584004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603F77-2405-4C48-AE7B-A0855328ED02}"/>
                </a:ext>
              </a:extLst>
            </p:cNvPr>
            <p:cNvSpPr/>
            <p:nvPr/>
          </p:nvSpPr>
          <p:spPr>
            <a:xfrm>
              <a:off x="10058031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904FE9-7F81-42CA-BFDD-2F0F173CBF83}"/>
                </a:ext>
              </a:extLst>
            </p:cNvPr>
            <p:cNvSpPr/>
            <p:nvPr/>
          </p:nvSpPr>
          <p:spPr>
            <a:xfrm>
              <a:off x="10532057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F4935C-8C41-47ED-9456-7539BA1A57B8}"/>
                </a:ext>
              </a:extLst>
            </p:cNvPr>
            <p:cNvSpPr/>
            <p:nvPr/>
          </p:nvSpPr>
          <p:spPr>
            <a:xfrm>
              <a:off x="6262035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3071D79-63DA-4177-A001-766857B0E94A}"/>
                </a:ext>
              </a:extLst>
            </p:cNvPr>
            <p:cNvSpPr/>
            <p:nvPr/>
          </p:nvSpPr>
          <p:spPr>
            <a:xfrm>
              <a:off x="6736061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4E0E137-17AA-4F9E-ABDD-FC8BD2A8B7F0}"/>
                </a:ext>
              </a:extLst>
            </p:cNvPr>
            <p:cNvSpPr/>
            <p:nvPr/>
          </p:nvSpPr>
          <p:spPr>
            <a:xfrm>
              <a:off x="7210088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5BE49E-A653-4C14-9522-9495608508CD}"/>
                </a:ext>
              </a:extLst>
            </p:cNvPr>
            <p:cNvSpPr/>
            <p:nvPr/>
          </p:nvSpPr>
          <p:spPr>
            <a:xfrm>
              <a:off x="7684114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066D10D-728E-4303-BBEB-736CC9DA37E1}"/>
                </a:ext>
              </a:extLst>
            </p:cNvPr>
            <p:cNvSpPr/>
            <p:nvPr/>
          </p:nvSpPr>
          <p:spPr>
            <a:xfrm>
              <a:off x="8158140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D0C2A9-8B6A-4981-A47D-0FA7EE577A3B}"/>
                </a:ext>
              </a:extLst>
            </p:cNvPr>
            <p:cNvSpPr/>
            <p:nvPr/>
          </p:nvSpPr>
          <p:spPr>
            <a:xfrm>
              <a:off x="8632167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1E0762-5DE8-4BAD-8D0C-44C75FDAB247}"/>
                </a:ext>
              </a:extLst>
            </p:cNvPr>
            <p:cNvSpPr/>
            <p:nvPr/>
          </p:nvSpPr>
          <p:spPr>
            <a:xfrm>
              <a:off x="9106193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E512C7-6B03-410B-8229-BEAA680475D0}"/>
                </a:ext>
              </a:extLst>
            </p:cNvPr>
            <p:cNvSpPr/>
            <p:nvPr/>
          </p:nvSpPr>
          <p:spPr>
            <a:xfrm>
              <a:off x="9580219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FD867B-5ABB-4B70-8F68-EA74B368F104}"/>
                </a:ext>
              </a:extLst>
            </p:cNvPr>
            <p:cNvSpPr/>
            <p:nvPr/>
          </p:nvSpPr>
          <p:spPr>
            <a:xfrm>
              <a:off x="10054246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FEFB5D-ACE6-4EDD-BAFC-C7879CF34E78}"/>
                </a:ext>
              </a:extLst>
            </p:cNvPr>
            <p:cNvSpPr/>
            <p:nvPr/>
          </p:nvSpPr>
          <p:spPr>
            <a:xfrm>
              <a:off x="10528272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1FA764C-73A5-4711-BD06-6F4A1874BB2E}"/>
                </a:ext>
              </a:extLst>
            </p:cNvPr>
            <p:cNvSpPr/>
            <p:nvPr/>
          </p:nvSpPr>
          <p:spPr>
            <a:xfrm>
              <a:off x="6258250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EED5373-1145-4401-AD95-E48E48BC47CF}"/>
                </a:ext>
              </a:extLst>
            </p:cNvPr>
            <p:cNvSpPr/>
            <p:nvPr/>
          </p:nvSpPr>
          <p:spPr>
            <a:xfrm>
              <a:off x="6732276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883327B-5B88-4579-B6D1-E2783ACB8D94}"/>
                </a:ext>
              </a:extLst>
            </p:cNvPr>
            <p:cNvSpPr/>
            <p:nvPr/>
          </p:nvSpPr>
          <p:spPr>
            <a:xfrm>
              <a:off x="7206303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C9E0C5D-4437-44B2-920F-FBE56CD8A3DB}"/>
                </a:ext>
              </a:extLst>
            </p:cNvPr>
            <p:cNvSpPr/>
            <p:nvPr/>
          </p:nvSpPr>
          <p:spPr>
            <a:xfrm>
              <a:off x="7680329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944899-9824-4904-9108-215AF886233D}"/>
                </a:ext>
              </a:extLst>
            </p:cNvPr>
            <p:cNvSpPr/>
            <p:nvPr/>
          </p:nvSpPr>
          <p:spPr>
            <a:xfrm>
              <a:off x="8154355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81C75A3-6CAC-4FCD-963A-AC6A261FA2D3}"/>
                </a:ext>
              </a:extLst>
            </p:cNvPr>
            <p:cNvSpPr/>
            <p:nvPr/>
          </p:nvSpPr>
          <p:spPr>
            <a:xfrm>
              <a:off x="8628382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78C6BAF-CE8B-42DB-9484-DDA73B3A25CD}"/>
                </a:ext>
              </a:extLst>
            </p:cNvPr>
            <p:cNvSpPr/>
            <p:nvPr/>
          </p:nvSpPr>
          <p:spPr>
            <a:xfrm>
              <a:off x="9102408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45AE41B-C779-4ADF-8ABD-B15C7BD41FF8}"/>
                </a:ext>
              </a:extLst>
            </p:cNvPr>
            <p:cNvSpPr/>
            <p:nvPr/>
          </p:nvSpPr>
          <p:spPr>
            <a:xfrm>
              <a:off x="9576434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25CA26-E5E6-4A24-A075-ECE052AB9888}"/>
                </a:ext>
              </a:extLst>
            </p:cNvPr>
            <p:cNvSpPr/>
            <p:nvPr/>
          </p:nvSpPr>
          <p:spPr>
            <a:xfrm>
              <a:off x="10050461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2CDF743-E29D-4739-B6E2-357C1FE99ECB}"/>
                </a:ext>
              </a:extLst>
            </p:cNvPr>
            <p:cNvSpPr/>
            <p:nvPr/>
          </p:nvSpPr>
          <p:spPr>
            <a:xfrm>
              <a:off x="10524487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80D1DEF-16AE-4E55-BF9D-E3E679956EFC}"/>
                </a:ext>
              </a:extLst>
            </p:cNvPr>
            <p:cNvSpPr/>
            <p:nvPr/>
          </p:nvSpPr>
          <p:spPr>
            <a:xfrm>
              <a:off x="6254465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C617BC3-DF72-4B9F-8829-C55B07DB8647}"/>
                </a:ext>
              </a:extLst>
            </p:cNvPr>
            <p:cNvSpPr/>
            <p:nvPr/>
          </p:nvSpPr>
          <p:spPr>
            <a:xfrm>
              <a:off x="6728491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B3ECC2F-839D-4FBC-857A-BE1A7D41711B}"/>
                </a:ext>
              </a:extLst>
            </p:cNvPr>
            <p:cNvSpPr/>
            <p:nvPr/>
          </p:nvSpPr>
          <p:spPr>
            <a:xfrm>
              <a:off x="7202518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A2DED92-D9CA-46F2-8BEA-C881641DBFA7}"/>
                </a:ext>
              </a:extLst>
            </p:cNvPr>
            <p:cNvSpPr/>
            <p:nvPr/>
          </p:nvSpPr>
          <p:spPr>
            <a:xfrm>
              <a:off x="7676544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7B896FC-D646-4322-812E-6363F3FDDF78}"/>
                </a:ext>
              </a:extLst>
            </p:cNvPr>
            <p:cNvSpPr/>
            <p:nvPr/>
          </p:nvSpPr>
          <p:spPr>
            <a:xfrm>
              <a:off x="8150570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B61977-ADC6-4B16-80D0-192DD6C7F22D}"/>
                </a:ext>
              </a:extLst>
            </p:cNvPr>
            <p:cNvSpPr/>
            <p:nvPr/>
          </p:nvSpPr>
          <p:spPr>
            <a:xfrm>
              <a:off x="8624597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219C322-16BA-4221-A4CD-07FBBF599796}"/>
                </a:ext>
              </a:extLst>
            </p:cNvPr>
            <p:cNvSpPr/>
            <p:nvPr/>
          </p:nvSpPr>
          <p:spPr>
            <a:xfrm>
              <a:off x="9098623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A3F08E5-EC4B-445C-8FED-94FFF87D2C18}"/>
                </a:ext>
              </a:extLst>
            </p:cNvPr>
            <p:cNvSpPr/>
            <p:nvPr/>
          </p:nvSpPr>
          <p:spPr>
            <a:xfrm>
              <a:off x="9572649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36504A-79F6-498D-9943-66180D74DBE4}"/>
                </a:ext>
              </a:extLst>
            </p:cNvPr>
            <p:cNvSpPr/>
            <p:nvPr/>
          </p:nvSpPr>
          <p:spPr>
            <a:xfrm>
              <a:off x="10046676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708677E-110E-4F47-A8F0-C55C8AB90371}"/>
                </a:ext>
              </a:extLst>
            </p:cNvPr>
            <p:cNvSpPr/>
            <p:nvPr/>
          </p:nvSpPr>
          <p:spPr>
            <a:xfrm>
              <a:off x="10520702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461B14-64C8-4DDE-A21C-DD6924E4CB60}"/>
                </a:ext>
              </a:extLst>
            </p:cNvPr>
            <p:cNvSpPr txBox="1"/>
            <p:nvPr/>
          </p:nvSpPr>
          <p:spPr>
            <a:xfrm>
              <a:off x="3570183" y="2262895"/>
              <a:ext cx="2282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알라딘 오픈 </a:t>
              </a: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활용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1D67A66-124D-4C31-AFA4-F6D05D3D9C89}"/>
                </a:ext>
              </a:extLst>
            </p:cNvPr>
            <p:cNvSpPr txBox="1"/>
            <p:nvPr/>
          </p:nvSpPr>
          <p:spPr>
            <a:xfrm>
              <a:off x="3570183" y="298501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메인 페이지 구현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DDBBFF0-94EF-4A54-81F3-8CD33F4E38E2}"/>
                </a:ext>
              </a:extLst>
            </p:cNvPr>
            <p:cNvSpPr txBox="1"/>
            <p:nvPr/>
          </p:nvSpPr>
          <p:spPr>
            <a:xfrm>
              <a:off x="3570183" y="3707135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도서 카테고리 분류 </a:t>
              </a: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&amp;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도서 검색 기능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1D944B4-8213-4DD1-B8E5-11229CD2078B}"/>
                </a:ext>
              </a:extLst>
            </p:cNvPr>
            <p:cNvSpPr txBox="1"/>
            <p:nvPr/>
          </p:nvSpPr>
          <p:spPr>
            <a:xfrm>
              <a:off x="3570183" y="4429255"/>
              <a:ext cx="2367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전체 도서 페이지 및</a:t>
              </a:r>
              <a:endPara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인피니트 스크롤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452E1D6-B7DF-4E8C-B07D-C0332930C28B}"/>
                </a:ext>
              </a:extLst>
            </p:cNvPr>
            <p:cNvSpPr txBox="1"/>
            <p:nvPr/>
          </p:nvSpPr>
          <p:spPr>
            <a:xfrm>
              <a:off x="3570183" y="5151375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장바구니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FB3B2B-2588-443D-864F-FE4EB0E9F889}"/>
              </a:ext>
            </a:extLst>
          </p:cNvPr>
          <p:cNvSpPr/>
          <p:nvPr/>
        </p:nvSpPr>
        <p:spPr>
          <a:xfrm>
            <a:off x="553159" y="2117557"/>
            <a:ext cx="2724755" cy="3769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 descr="야외, 구름, 하늘, 사람이(가) 표시된 사진&#10;&#10;자동 생성된 설명">
            <a:extLst>
              <a:ext uri="{FF2B5EF4-FFF2-40B4-BE49-F238E27FC236}">
                <a16:creationId xmlns:a16="http://schemas.microsoft.com/office/drawing/2014/main" id="{CC5A3528-FEA4-572B-D07B-8B6BBB5393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43" y="2117557"/>
            <a:ext cx="2716071" cy="3769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9B4D3-954E-35FB-05C6-22BB6DDD1D6E}"/>
              </a:ext>
            </a:extLst>
          </p:cNvPr>
          <p:cNvSpPr txBox="1"/>
          <p:nvPr/>
        </p:nvSpPr>
        <p:spPr>
          <a:xfrm>
            <a:off x="1482285" y="631980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 현 준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973AD8-BA6A-00AE-B0DB-D62F6245B613}"/>
              </a:ext>
            </a:extLst>
          </p:cNvPr>
          <p:cNvCxnSpPr/>
          <p:nvPr/>
        </p:nvCxnSpPr>
        <p:spPr>
          <a:xfrm>
            <a:off x="1564526" y="608073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685AA0-54E6-89B2-61F2-EEFDD18BD679}"/>
              </a:ext>
            </a:extLst>
          </p:cNvPr>
          <p:cNvSpPr/>
          <p:nvPr/>
        </p:nvSpPr>
        <p:spPr>
          <a:xfrm>
            <a:off x="9660465" y="309634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93CCD0-BC60-48BE-5157-DD9F476EB8B9}"/>
              </a:ext>
            </a:extLst>
          </p:cNvPr>
          <p:cNvSpPr/>
          <p:nvPr/>
        </p:nvSpPr>
        <p:spPr>
          <a:xfrm>
            <a:off x="10140317" y="309634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54A9B9-E20C-563D-E04B-C84288E88E81}"/>
              </a:ext>
            </a:extLst>
          </p:cNvPr>
          <p:cNvSpPr/>
          <p:nvPr/>
        </p:nvSpPr>
        <p:spPr>
          <a:xfrm>
            <a:off x="10616052" y="309634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00C6F5-4667-17D4-89D0-DA85D4A4ED4D}"/>
              </a:ext>
            </a:extLst>
          </p:cNvPr>
          <p:cNvSpPr/>
          <p:nvPr/>
        </p:nvSpPr>
        <p:spPr>
          <a:xfrm>
            <a:off x="10134771" y="381117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F41E29-F590-B57E-658E-687AA02F1A9D}"/>
              </a:ext>
            </a:extLst>
          </p:cNvPr>
          <p:cNvSpPr/>
          <p:nvPr/>
        </p:nvSpPr>
        <p:spPr>
          <a:xfrm>
            <a:off x="10602938" y="381117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AB3ACC2-FC83-4A23-7E86-0EEC47C56778}"/>
              </a:ext>
            </a:extLst>
          </p:cNvPr>
          <p:cNvSpPr/>
          <p:nvPr/>
        </p:nvSpPr>
        <p:spPr>
          <a:xfrm>
            <a:off x="9188149" y="454058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B0C6CC-157F-EDFB-9917-B861037550B8}"/>
              </a:ext>
            </a:extLst>
          </p:cNvPr>
          <p:cNvSpPr/>
          <p:nvPr/>
        </p:nvSpPr>
        <p:spPr>
          <a:xfrm>
            <a:off x="9660429" y="454352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304A60-6C68-B177-93CE-E2400F3F3E98}"/>
              </a:ext>
            </a:extLst>
          </p:cNvPr>
          <p:cNvSpPr/>
          <p:nvPr/>
        </p:nvSpPr>
        <p:spPr>
          <a:xfrm>
            <a:off x="10132563" y="4550057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A4076E8-6511-1BCB-E0E4-F4AA0B32514A}"/>
              </a:ext>
            </a:extLst>
          </p:cNvPr>
          <p:cNvSpPr/>
          <p:nvPr/>
        </p:nvSpPr>
        <p:spPr>
          <a:xfrm>
            <a:off x="10608482" y="4550057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EAC958D-62B2-677D-753C-0822DB66DA04}"/>
              </a:ext>
            </a:extLst>
          </p:cNvPr>
          <p:cNvSpPr/>
          <p:nvPr/>
        </p:nvSpPr>
        <p:spPr>
          <a:xfrm>
            <a:off x="8704807" y="526270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57F4435-3B46-2EBA-C540-331DDC5F975F}"/>
              </a:ext>
            </a:extLst>
          </p:cNvPr>
          <p:cNvSpPr/>
          <p:nvPr/>
        </p:nvSpPr>
        <p:spPr>
          <a:xfrm>
            <a:off x="9178247" y="526270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7E0F54D-1541-C67E-7ED4-37DEE411A941}"/>
              </a:ext>
            </a:extLst>
          </p:cNvPr>
          <p:cNvSpPr/>
          <p:nvPr/>
        </p:nvSpPr>
        <p:spPr>
          <a:xfrm>
            <a:off x="9654605" y="5268585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9E28895-ABD4-A449-E821-0C0BF7BE3EFA}"/>
              </a:ext>
            </a:extLst>
          </p:cNvPr>
          <p:cNvSpPr/>
          <p:nvPr/>
        </p:nvSpPr>
        <p:spPr>
          <a:xfrm>
            <a:off x="10140317" y="525541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B89FDB5-7A19-9369-A5EF-F8DAC1EEB76B}"/>
              </a:ext>
            </a:extLst>
          </p:cNvPr>
          <p:cNvSpPr/>
          <p:nvPr/>
        </p:nvSpPr>
        <p:spPr>
          <a:xfrm>
            <a:off x="10608482" y="5269992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8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02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정보 띄우기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1178705"/>
            <a:ext cx="55014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결제가 완료되면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purchase/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result?userNumber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8C379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}&amp;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링크로 이동하고 자동으로 사용자 고유코드와 주문번호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서버로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8C379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서버는 받은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개의 파라미터와 일치하는 주문 내역을 찾고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존재할 경우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orderNoticed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0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또는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어느 쇼핑몰에서도 결제 완료 창을 여러 번 띄우는 경우는 없었다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orderNotice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 결제가 완료되었다는 창을 한 번만 띄워주는 플래그 역할을 수행한다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결제가 완료되어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저장될 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아직 띄워지지 않음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으로 초기 설정되고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사용자에게  노출될 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한 번 띄움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변경되어진다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한 번 읽은 결제완료 창을 다시 호출했을 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에 해당하지 않거나 존재하지 않는 주문 번호로 접속했을 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존재하지 않는 회원 코드로 접속했을 때 예외처리를 진행했습니다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EA86D-3F15-DF91-FB77-2FDBB1BD22FA}"/>
              </a:ext>
            </a:extLst>
          </p:cNvPr>
          <p:cNvSpPr txBox="1"/>
          <p:nvPr/>
        </p:nvSpPr>
        <p:spPr>
          <a:xfrm>
            <a:off x="5927834" y="767949"/>
            <a:ext cx="6096000" cy="4555093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findByMemberEntityIdAndOrderNumber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getOrderNoticed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setOrderNoticed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RuntimeException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읽은 주문 결과입니다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결과가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37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7337C9-A12A-4525-B722-FB188B3C2A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9103E8-A5E8-4394-A41A-79964AC208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B13E3B-54EE-4BE1-9674-C4380BF73C5D}"/>
              </a:ext>
            </a:extLst>
          </p:cNvPr>
          <p:cNvGrpSpPr/>
          <p:nvPr/>
        </p:nvGrpSpPr>
        <p:grpSpPr>
          <a:xfrm>
            <a:off x="508000" y="488950"/>
            <a:ext cx="2203450" cy="2203450"/>
            <a:chOff x="673100" y="476250"/>
            <a:chExt cx="2324100" cy="23241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C70B639-FE0D-48D1-B26A-A11CF6618853}"/>
                </a:ext>
              </a:extLst>
            </p:cNvPr>
            <p:cNvCxnSpPr/>
            <p:nvPr/>
          </p:nvCxnSpPr>
          <p:spPr>
            <a:xfrm>
              <a:off x="673100" y="5715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84FC7AE-2BFB-4BDE-937B-628516D9CB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406400" y="16383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09E24A-1469-474E-8A5D-147D7F38E3CB}"/>
              </a:ext>
            </a:extLst>
          </p:cNvPr>
          <p:cNvGrpSpPr/>
          <p:nvPr/>
        </p:nvGrpSpPr>
        <p:grpSpPr>
          <a:xfrm>
            <a:off x="1172531" y="1158511"/>
            <a:ext cx="2203450" cy="2203450"/>
            <a:chOff x="673100" y="476250"/>
            <a:chExt cx="2324100" cy="23241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3B2B50C-CA7B-4523-ABCE-1DC8DBD9E8F3}"/>
                </a:ext>
              </a:extLst>
            </p:cNvPr>
            <p:cNvCxnSpPr/>
            <p:nvPr/>
          </p:nvCxnSpPr>
          <p:spPr>
            <a:xfrm>
              <a:off x="673100" y="5715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E98160E-5AC8-45CC-ADCD-CC1A392534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406400" y="16383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1B548A-764E-4925-9C48-4D80FCCFE000}"/>
              </a:ext>
            </a:extLst>
          </p:cNvPr>
          <p:cNvSpPr txBox="1"/>
          <p:nvPr/>
        </p:nvSpPr>
        <p:spPr>
          <a:xfrm>
            <a:off x="3996059" y="5105400"/>
            <a:ext cx="7484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관련 서비스</a:t>
            </a:r>
            <a:endParaRPr kumimoji="0" lang="ko-KR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5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46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238770" y="1912301"/>
            <a:ext cx="5501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페이지는 계정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Role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ADMIN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 계정만 로그인 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로그인 프로세스는 회원 로그인 프로세스와 동일하게 진행했고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권한 및 인증 부여 또한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토큰으로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로그인은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토큰이 유효할 때 자동으로 로그인 될 수 있도록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62" y="1912301"/>
            <a:ext cx="5610039" cy="31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8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27834" y="1880328"/>
            <a:ext cx="6096000" cy="440120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UnsupportedEncodingException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getAdminId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&amp;&amp;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"ADMIN"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generateRefreshToken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7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UserPasswordNotMatchException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238770" y="1912301"/>
            <a:ext cx="5501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페이지는 계정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Role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ADMIN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 계정만 로그인 할 수 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로그인 프로세스는 회원 로그인 프로세스와 동일하게 진행했고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권한 및 인증 부여 또한 엑세스 토큰과 리프레쉬 토큰으로 진행했다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로그인은 엑세스 토큰과 리프레쉬 토큰이 유효할 때 자동으로 로그인 될 수 있도록 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22669" y="3933993"/>
            <a:ext cx="5726057" cy="866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13818" y="3526971"/>
            <a:ext cx="5599283" cy="407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13818" y="4802174"/>
            <a:ext cx="5599283" cy="387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636" y="4477169"/>
            <a:ext cx="268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설정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만료 기간 지정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 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75834" y="4857346"/>
            <a:ext cx="268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토큰을 쿠키로 내보내기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69536" y="3201966"/>
            <a:ext cx="268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만들기</a:t>
            </a:r>
          </a:p>
        </p:txBody>
      </p:sp>
    </p:spTree>
    <p:extLst>
      <p:ext uri="{BB962C8B-B14F-4D97-AF65-F5344CB8AC3E}">
        <p14:creationId xmlns:p14="http://schemas.microsoft.com/office/powerpoint/2010/main" val="300878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메인 페이지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58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94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46" y="1075868"/>
            <a:ext cx="6067048" cy="519793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0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2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총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가입수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신규  유저  동향  시각화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508535"/>
            <a:ext cx="5501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총 가입자 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 저장되어 있는 계정의 개수이다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Apexchart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라이브러리를 활용하여 전일 대비 가입자수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지난주 대비 가입자 수를 수치 뿐만 아니라 차트로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나타내여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신규 유저의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가입수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추이를 쉽게 파악할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전일 대비 가입자 수는 당일과 전일을 대소 비교하여 그에 따른 화살표 그림을 보여주어 시각적으로 한 번에 알 수 있도록 하였다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지난주 대비 가입자수는 당일 기준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일 전부터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일 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까지의 총 가입자 수 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7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일 전부터 당일 까지의 총 가입자수를 비교한다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00648" y="1212659"/>
            <a:ext cx="5729547" cy="4877392"/>
            <a:chOff x="5859167" y="698086"/>
            <a:chExt cx="6067048" cy="51979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9167" y="698086"/>
              <a:ext cx="6067048" cy="519793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6808073" y="765692"/>
              <a:ext cx="1246910" cy="8658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284995" y="765691"/>
              <a:ext cx="2502966" cy="17789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9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2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총  가입수 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신규  유저  동향  시각화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508535"/>
            <a:ext cx="55014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 단에서는 당일 기준으로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15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 가입자부터 지금까지 가입자의 수를 하루 기준으로 분류해주는 기능을 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전의 가입자 수 기준은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초 부터 다음날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초 전까지 가입한 고객을 기준으로 삼는다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가입 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인스턴스에 가입 시간이 자동으로 입력되도록 진행했고 해당 데이터를 기반으로 분류를 진행한다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분류한 데이터를 배열로 담을 변수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만들고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15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전에 가입한 고객의 수는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result[0], 14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전에 가입한 고객의 수는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result[1]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… n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전에 가입한 고객의 수는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result[n-1]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값을 할당하는 방법을 사용했다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가입 시간 계산은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Timestamp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형식을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long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타입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                   ( 2023-09-11 -&gt; 1694401200 )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바꿔서 계산했기 때문에 사용자가 날짜를 알아볼 수 있도록 다시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timestamp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형식으로 변환한다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 단에서 도표를 그릴려면 날짜 데이터가 필요하기 때문에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Map&lt;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날짜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수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리턴해준다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96000" y="767949"/>
            <a:ext cx="6096000" cy="6401753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getNewUserPerDaySummary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findAllMembers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HashMap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int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System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currentTimeMillis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현재 기준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 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"00:00:00"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-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signUpDate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getTimeBaseEntity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getCreatedTime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signUpDate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signUpDate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 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{}"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325" y="356010"/>
            <a:ext cx="1209675" cy="23050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77143" y="3503221"/>
            <a:ext cx="5700156" cy="1864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13268" y="4982851"/>
            <a:ext cx="2897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날짜 기준 분류 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07772" y="5937662"/>
            <a:ext cx="1793174" cy="295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3040" y="5956528"/>
            <a:ext cx="2335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일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가입자 수 저장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77143" y="5450774"/>
            <a:ext cx="5325335" cy="486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27221" y="5688281"/>
            <a:ext cx="2042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-&gt; Timestamp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77143" y="2838202"/>
            <a:ext cx="5700156" cy="655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11428" y="2848560"/>
            <a:ext cx="2061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Timestamp -&gt; long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139563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2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총  가입수 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신규  유저  동향  시각화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508535"/>
            <a:ext cx="55014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프론트 단에서는 서버에서 분류된 데이터를 기반으로 도표를 그린다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Map&lt;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날짜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가입자 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&gt;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자료구조로 받기 때문에  날짜 데이터와 가입자수 데이터를 분리하여 차트에 입력한다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apexChart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는 먼저 렌더링이 진행되고 나중에 데이터가 업데이트 되는 방식으로 구동되기 때문에 초기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좌표는 설정하지 않고 서버에서 가입자 수를 불러오면 차트 데이터를 업데이트 시켜서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리렌더링을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차트의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좌표는 서버에서 불러온 날짜와 동일한 형식의 데이터를 프론트 단에서 만들어서 입력한다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동일하게 하지 않으면 업데이트 되는 데이터가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좌표와 정확이 매핑이 되지 않기 때문에 차트에 반영되지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43358" y="889843"/>
            <a:ext cx="6096000" cy="4093428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summaryNewUserPerDay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datesFromServer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sortedDates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datesFromServer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sortedDates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forEach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chart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updateSeries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newCustomer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76457" y="4367443"/>
            <a:ext cx="261257" cy="615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43358" y="921834"/>
            <a:ext cx="5740081" cy="4061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30648" y="1245003"/>
            <a:ext cx="3036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 panose="020B0600000101010101" pitchFamily="50" charset="-127"/>
                <a:cs typeface="+mn-cs"/>
              </a:rPr>
              <a:t>서버에서 데이터를 가져와서 재가공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743358" y="5090149"/>
            <a:ext cx="6704866" cy="1323439"/>
            <a:chOff x="5743358" y="4983271"/>
            <a:chExt cx="6704866" cy="1323439"/>
          </a:xfrm>
        </p:grpSpPr>
        <p:sp>
          <p:nvSpPr>
            <p:cNvPr id="10" name="직사각형 9"/>
            <p:cNvSpPr/>
            <p:nvPr/>
          </p:nvSpPr>
          <p:spPr>
            <a:xfrm>
              <a:off x="5743358" y="4983271"/>
              <a:ext cx="6096000" cy="1323439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type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'range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'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categories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dateArr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tickAmount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6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labels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datetimeUTC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false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UTC </a:t>
              </a:r>
              <a:r>
                <a:rPr kumimoji="0" lang="ko-KR" alt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시간 사용 여부 설정</a:t>
              </a:r>
              <a:br>
                <a:rPr kumimoji="0" lang="ko-KR" alt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ko-KR" alt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43358" y="5015262"/>
              <a:ext cx="3531271" cy="12502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12204" y="5488777"/>
              <a:ext cx="3036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차트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x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좌표 설정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406997" y="4028889"/>
            <a:ext cx="3036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차트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y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좌표 데이터 업데이트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27834" y="3637714"/>
            <a:ext cx="2438741" cy="9817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5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팀원 소개 및  역할 분담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07793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FB3B2B-2588-443D-864F-FE4EB0E9F889}"/>
              </a:ext>
            </a:extLst>
          </p:cNvPr>
          <p:cNvSpPr/>
          <p:nvPr/>
        </p:nvSpPr>
        <p:spPr>
          <a:xfrm>
            <a:off x="553159" y="2117557"/>
            <a:ext cx="2724755" cy="3769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015B95-9555-A784-C5C6-5F87196C1C44}"/>
              </a:ext>
            </a:extLst>
          </p:cNvPr>
          <p:cNvGrpSpPr/>
          <p:nvPr/>
        </p:nvGrpSpPr>
        <p:grpSpPr>
          <a:xfrm>
            <a:off x="3589406" y="2405972"/>
            <a:ext cx="7359294" cy="2745592"/>
            <a:chOff x="3509196" y="2358181"/>
            <a:chExt cx="7359294" cy="252334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F15A1E-0CFB-885E-378C-9A98938E2F38}"/>
                </a:ext>
              </a:extLst>
            </p:cNvPr>
            <p:cNvSpPr/>
            <p:nvPr/>
          </p:nvSpPr>
          <p:spPr>
            <a:xfrm>
              <a:off x="6269605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9E927D6-80DE-B4B6-83AE-A39CEBA57FF2}"/>
                </a:ext>
              </a:extLst>
            </p:cNvPr>
            <p:cNvSpPr/>
            <p:nvPr/>
          </p:nvSpPr>
          <p:spPr>
            <a:xfrm>
              <a:off x="6743631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62A6C36-A15B-36FE-1849-67A40E51BC34}"/>
                </a:ext>
              </a:extLst>
            </p:cNvPr>
            <p:cNvSpPr/>
            <p:nvPr/>
          </p:nvSpPr>
          <p:spPr>
            <a:xfrm>
              <a:off x="7217658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4CA3420-635A-7DF1-5F75-992726224282}"/>
                </a:ext>
              </a:extLst>
            </p:cNvPr>
            <p:cNvSpPr/>
            <p:nvPr/>
          </p:nvSpPr>
          <p:spPr>
            <a:xfrm>
              <a:off x="7691684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61B2417-5B68-286E-F3EF-20DB1FD76DF4}"/>
                </a:ext>
              </a:extLst>
            </p:cNvPr>
            <p:cNvSpPr/>
            <p:nvPr/>
          </p:nvSpPr>
          <p:spPr>
            <a:xfrm>
              <a:off x="8165710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2C18465-4906-EB40-B425-F6609E2526C2}"/>
                </a:ext>
              </a:extLst>
            </p:cNvPr>
            <p:cNvSpPr/>
            <p:nvPr/>
          </p:nvSpPr>
          <p:spPr>
            <a:xfrm>
              <a:off x="8639737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D232AAB-9D99-D135-A0DD-173003AE0C0C}"/>
                </a:ext>
              </a:extLst>
            </p:cNvPr>
            <p:cNvSpPr/>
            <p:nvPr/>
          </p:nvSpPr>
          <p:spPr>
            <a:xfrm>
              <a:off x="9113763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E4871BF-C8EF-F528-11DD-CCA42B128F08}"/>
                </a:ext>
              </a:extLst>
            </p:cNvPr>
            <p:cNvSpPr/>
            <p:nvPr/>
          </p:nvSpPr>
          <p:spPr>
            <a:xfrm>
              <a:off x="9587789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A057A7B-4951-72A2-EA96-FD149DEA560B}"/>
                </a:ext>
              </a:extLst>
            </p:cNvPr>
            <p:cNvSpPr/>
            <p:nvPr/>
          </p:nvSpPr>
          <p:spPr>
            <a:xfrm>
              <a:off x="10061816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776D6E0-D9C1-122B-E38C-3CD3C09CAEA6}"/>
                </a:ext>
              </a:extLst>
            </p:cNvPr>
            <p:cNvSpPr/>
            <p:nvPr/>
          </p:nvSpPr>
          <p:spPr>
            <a:xfrm>
              <a:off x="10535842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56ABE6A-937C-A5DA-3BAB-9BFC7372AA08}"/>
                </a:ext>
              </a:extLst>
            </p:cNvPr>
            <p:cNvSpPr/>
            <p:nvPr/>
          </p:nvSpPr>
          <p:spPr>
            <a:xfrm>
              <a:off x="6265820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7DA2F7F-7940-F679-8977-1F8584BEDA56}"/>
                </a:ext>
              </a:extLst>
            </p:cNvPr>
            <p:cNvSpPr/>
            <p:nvPr/>
          </p:nvSpPr>
          <p:spPr>
            <a:xfrm>
              <a:off x="6739846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24770CB-18CD-C72E-6C8F-F8A17E7F35F1}"/>
                </a:ext>
              </a:extLst>
            </p:cNvPr>
            <p:cNvSpPr/>
            <p:nvPr/>
          </p:nvSpPr>
          <p:spPr>
            <a:xfrm>
              <a:off x="7213873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FA1EB15-91AD-E073-F85C-A9CEE5066DD4}"/>
                </a:ext>
              </a:extLst>
            </p:cNvPr>
            <p:cNvSpPr/>
            <p:nvPr/>
          </p:nvSpPr>
          <p:spPr>
            <a:xfrm>
              <a:off x="7687899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A712A4A-8569-B8DE-0685-9DEF5BD83328}"/>
                </a:ext>
              </a:extLst>
            </p:cNvPr>
            <p:cNvSpPr/>
            <p:nvPr/>
          </p:nvSpPr>
          <p:spPr>
            <a:xfrm>
              <a:off x="8161925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52932F9-4C93-9CB3-3942-A485B8127982}"/>
                </a:ext>
              </a:extLst>
            </p:cNvPr>
            <p:cNvSpPr/>
            <p:nvPr/>
          </p:nvSpPr>
          <p:spPr>
            <a:xfrm>
              <a:off x="8635952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9D99749-3DD1-3801-1781-969E76C0BE15}"/>
                </a:ext>
              </a:extLst>
            </p:cNvPr>
            <p:cNvSpPr/>
            <p:nvPr/>
          </p:nvSpPr>
          <p:spPr>
            <a:xfrm>
              <a:off x="9109978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01E0EBF-F90E-40D2-9F16-FB7927DC78D7}"/>
                </a:ext>
              </a:extLst>
            </p:cNvPr>
            <p:cNvSpPr/>
            <p:nvPr/>
          </p:nvSpPr>
          <p:spPr>
            <a:xfrm>
              <a:off x="9584004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E2F93E9-7E7B-FA42-D816-D2A1032FE407}"/>
                </a:ext>
              </a:extLst>
            </p:cNvPr>
            <p:cNvSpPr/>
            <p:nvPr/>
          </p:nvSpPr>
          <p:spPr>
            <a:xfrm>
              <a:off x="10058031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8A90DA4-9550-E599-EA87-E4F8F8C1B79D}"/>
                </a:ext>
              </a:extLst>
            </p:cNvPr>
            <p:cNvSpPr/>
            <p:nvPr/>
          </p:nvSpPr>
          <p:spPr>
            <a:xfrm>
              <a:off x="10532057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F4E180A-B357-CE91-CA00-17A0EC510909}"/>
                </a:ext>
              </a:extLst>
            </p:cNvPr>
            <p:cNvSpPr/>
            <p:nvPr/>
          </p:nvSpPr>
          <p:spPr>
            <a:xfrm>
              <a:off x="6262035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D400B5C-AE79-344E-0009-877A17AD7137}"/>
                </a:ext>
              </a:extLst>
            </p:cNvPr>
            <p:cNvSpPr/>
            <p:nvPr/>
          </p:nvSpPr>
          <p:spPr>
            <a:xfrm>
              <a:off x="6736061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2467677-0A4F-111B-C877-F80B44E6D500}"/>
                </a:ext>
              </a:extLst>
            </p:cNvPr>
            <p:cNvSpPr/>
            <p:nvPr/>
          </p:nvSpPr>
          <p:spPr>
            <a:xfrm>
              <a:off x="7210088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06B05BC-8924-02B4-2C1C-CA66CF85D365}"/>
                </a:ext>
              </a:extLst>
            </p:cNvPr>
            <p:cNvSpPr/>
            <p:nvPr/>
          </p:nvSpPr>
          <p:spPr>
            <a:xfrm>
              <a:off x="7684114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59327AA-05DB-15F5-D9DB-739A5CF85FF4}"/>
                </a:ext>
              </a:extLst>
            </p:cNvPr>
            <p:cNvSpPr/>
            <p:nvPr/>
          </p:nvSpPr>
          <p:spPr>
            <a:xfrm>
              <a:off x="8158140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036D0C0-21FA-1616-8F2E-A0B22E8A7B8E}"/>
                </a:ext>
              </a:extLst>
            </p:cNvPr>
            <p:cNvSpPr/>
            <p:nvPr/>
          </p:nvSpPr>
          <p:spPr>
            <a:xfrm>
              <a:off x="8632167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32B48B7-1BEC-AA07-0BCB-26AD41651D51}"/>
                </a:ext>
              </a:extLst>
            </p:cNvPr>
            <p:cNvSpPr/>
            <p:nvPr/>
          </p:nvSpPr>
          <p:spPr>
            <a:xfrm>
              <a:off x="9106193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1724AD1-95BF-1979-9DCC-8EB4C4DABE78}"/>
                </a:ext>
              </a:extLst>
            </p:cNvPr>
            <p:cNvSpPr/>
            <p:nvPr/>
          </p:nvSpPr>
          <p:spPr>
            <a:xfrm>
              <a:off x="9580219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9EF5F1F-2E50-9FF1-0DDC-CF779C192112}"/>
                </a:ext>
              </a:extLst>
            </p:cNvPr>
            <p:cNvSpPr/>
            <p:nvPr/>
          </p:nvSpPr>
          <p:spPr>
            <a:xfrm>
              <a:off x="6258250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EB7388D-9A2C-270F-98B9-5AF13F293A0E}"/>
                </a:ext>
              </a:extLst>
            </p:cNvPr>
            <p:cNvSpPr/>
            <p:nvPr/>
          </p:nvSpPr>
          <p:spPr>
            <a:xfrm>
              <a:off x="6732276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19F4FA9-2130-D5B8-2337-A0AB43602E6A}"/>
                </a:ext>
              </a:extLst>
            </p:cNvPr>
            <p:cNvSpPr/>
            <p:nvPr/>
          </p:nvSpPr>
          <p:spPr>
            <a:xfrm>
              <a:off x="7206303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6DF9325-EFF5-95C2-AF21-95CDAF706B7A}"/>
                </a:ext>
              </a:extLst>
            </p:cNvPr>
            <p:cNvSpPr/>
            <p:nvPr/>
          </p:nvSpPr>
          <p:spPr>
            <a:xfrm>
              <a:off x="7680329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C2B9E67-A92C-7E4B-A599-8ABA1CDF453F}"/>
                </a:ext>
              </a:extLst>
            </p:cNvPr>
            <p:cNvSpPr/>
            <p:nvPr/>
          </p:nvSpPr>
          <p:spPr>
            <a:xfrm>
              <a:off x="8154355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B1FA9B0-B010-2CCF-9A52-853806821625}"/>
                </a:ext>
              </a:extLst>
            </p:cNvPr>
            <p:cNvSpPr/>
            <p:nvPr/>
          </p:nvSpPr>
          <p:spPr>
            <a:xfrm>
              <a:off x="8628382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4FFBAB-E4FF-F0DB-E81D-8C75450B4A64}"/>
                </a:ext>
              </a:extLst>
            </p:cNvPr>
            <p:cNvSpPr txBox="1"/>
            <p:nvPr/>
          </p:nvSpPr>
          <p:spPr>
            <a:xfrm>
              <a:off x="3518548" y="2358181"/>
              <a:ext cx="22910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문의 게시판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CRUD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구현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F3C11A1-D6CC-AB72-4AC5-A103C237B34C}"/>
                </a:ext>
              </a:extLst>
            </p:cNvPr>
            <p:cNvSpPr txBox="1"/>
            <p:nvPr/>
          </p:nvSpPr>
          <p:spPr>
            <a:xfrm>
              <a:off x="3527151" y="3697248"/>
              <a:ext cx="220925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카테고리 분류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&amp;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검색 기능 구현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3CDDBEB-3683-307C-CF24-B3486BDE2FB6}"/>
                </a:ext>
              </a:extLst>
            </p:cNvPr>
            <p:cNvSpPr txBox="1"/>
            <p:nvPr/>
          </p:nvSpPr>
          <p:spPr>
            <a:xfrm>
              <a:off x="3537909" y="4542089"/>
              <a:ext cx="1829347" cy="3394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와이어 프레임 작성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3212254-7278-2B67-776F-D41909569C7E}"/>
                </a:ext>
              </a:extLst>
            </p:cNvPr>
            <p:cNvSpPr txBox="1"/>
            <p:nvPr/>
          </p:nvSpPr>
          <p:spPr>
            <a:xfrm>
              <a:off x="3509196" y="3080301"/>
              <a:ext cx="2531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내 댓글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CRUD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구현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43EA8B4-BE69-8B33-0C55-D07D1ED37BFD}"/>
              </a:ext>
            </a:extLst>
          </p:cNvPr>
          <p:cNvSpPr/>
          <p:nvPr/>
        </p:nvSpPr>
        <p:spPr>
          <a:xfrm>
            <a:off x="9660465" y="3203920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0469339-E795-DA81-431E-38AA15F27AD8}"/>
              </a:ext>
            </a:extLst>
          </p:cNvPr>
          <p:cNvSpPr/>
          <p:nvPr/>
        </p:nvSpPr>
        <p:spPr>
          <a:xfrm>
            <a:off x="10138240" y="3203605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154699-7B77-4810-F516-058845517B04}"/>
              </a:ext>
            </a:extLst>
          </p:cNvPr>
          <p:cNvSpPr/>
          <p:nvPr/>
        </p:nvSpPr>
        <p:spPr>
          <a:xfrm>
            <a:off x="10612267" y="3203605"/>
            <a:ext cx="332648" cy="34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1D4CB1-A310-A2CB-9017-70261152843D}"/>
              </a:ext>
            </a:extLst>
          </p:cNvPr>
          <p:cNvSpPr/>
          <p:nvPr/>
        </p:nvSpPr>
        <p:spPr>
          <a:xfrm>
            <a:off x="10128911" y="3977416"/>
            <a:ext cx="332648" cy="3504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4615C0-F59E-5899-7C19-DEE8DD8D27D1}"/>
              </a:ext>
            </a:extLst>
          </p:cNvPr>
          <p:cNvSpPr/>
          <p:nvPr/>
        </p:nvSpPr>
        <p:spPr>
          <a:xfrm>
            <a:off x="10591609" y="3979816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CDC591-EE6A-2B1C-FF17-3F812DB47F4B}"/>
              </a:ext>
            </a:extLst>
          </p:cNvPr>
          <p:cNvSpPr/>
          <p:nvPr/>
        </p:nvSpPr>
        <p:spPr>
          <a:xfrm>
            <a:off x="9193973" y="4777787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D4A5FF-C10C-7DF0-056F-47739F07059C}"/>
              </a:ext>
            </a:extLst>
          </p:cNvPr>
          <p:cNvSpPr/>
          <p:nvPr/>
        </p:nvSpPr>
        <p:spPr>
          <a:xfrm>
            <a:off x="9667999" y="476313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2C0755D-D7DA-3586-83DC-0C3D0A215CCD}"/>
              </a:ext>
            </a:extLst>
          </p:cNvPr>
          <p:cNvSpPr/>
          <p:nvPr/>
        </p:nvSpPr>
        <p:spPr>
          <a:xfrm>
            <a:off x="10153380" y="475766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55E9D7D-B19E-95F7-A4F2-B236691DB975}"/>
              </a:ext>
            </a:extLst>
          </p:cNvPr>
          <p:cNvSpPr/>
          <p:nvPr/>
        </p:nvSpPr>
        <p:spPr>
          <a:xfrm>
            <a:off x="10602938" y="475766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7C63942-7E91-CD76-7FF4-7A24873FBC33}"/>
              </a:ext>
            </a:extLst>
          </p:cNvPr>
          <p:cNvSpPr txBox="1"/>
          <p:nvPr/>
        </p:nvSpPr>
        <p:spPr>
          <a:xfrm>
            <a:off x="1504727" y="631980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권민지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ED0F278-481B-2079-77FF-ABCFD91ED92F}"/>
              </a:ext>
            </a:extLst>
          </p:cNvPr>
          <p:cNvCxnSpPr/>
          <p:nvPr/>
        </p:nvCxnSpPr>
        <p:spPr>
          <a:xfrm>
            <a:off x="1564526" y="608073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3A5A6B4-9FF7-301D-6381-50813F78FD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7" y="2114205"/>
            <a:ext cx="2718717" cy="37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27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확인  하지  않은  주문  알림 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96085" y="1698705"/>
            <a:ext cx="4639784" cy="3809389"/>
            <a:chOff x="5859167" y="698086"/>
            <a:chExt cx="6067048" cy="51979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9167" y="698086"/>
              <a:ext cx="6067048" cy="519793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8015844" y="725408"/>
              <a:ext cx="1246909" cy="8658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808073" y="2565070"/>
              <a:ext cx="4982476" cy="15283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885191" y="1718728"/>
            <a:ext cx="4420252" cy="3789366"/>
            <a:chOff x="6885191" y="1698705"/>
            <a:chExt cx="4420252" cy="378936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5191" y="1698705"/>
              <a:ext cx="4420252" cy="378936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7595615" y="3090416"/>
              <a:ext cx="3709827" cy="11200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496952" y="1759983"/>
              <a:ext cx="877666" cy="6345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15" name="오른쪽 화살표 14"/>
          <p:cNvSpPr/>
          <p:nvPr/>
        </p:nvSpPr>
        <p:spPr>
          <a:xfrm>
            <a:off x="5701295" y="3244943"/>
            <a:ext cx="792480" cy="5711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2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27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확인  하지  않은  주문  알림 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54640" y="1568165"/>
            <a:ext cx="5501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주문을 완료했을 때 주문의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컬럼은 기본적으로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지정됩니다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0, 1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구성된 플래그이며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경우 관리자가 아직 읽지 않은 주문을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경우 관리자가 읽은 주문을 나타냅니다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최근 읽지 않은 주문 내역은 주문 시간을 기준으로 내림차순 정렬을 해서 가장 최근에 주문된 내역이 최상단에 위치하도록 진행했습니다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아직 읽지 않은 주문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= 0)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을 새로운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저장합니다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주문을 확인했다면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변환되면서 읽지 않은 주문 내역에서 사라집니다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해당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변환 과정을 거친 후 컨트롤러에 전달됩니다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55178" y="1798997"/>
            <a:ext cx="5239169" cy="3170099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showUnreadOrderLists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allOrderByOrderNumberDesc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(Sort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unreadOrders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allOrderByOrderNumberDesc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!=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allOrderByOrderNumberDesc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getIsRead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unreadOrders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unreadOrders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return null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관리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6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6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검색  및  페이징 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22" y="1570717"/>
            <a:ext cx="5542472" cy="38600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179624" y="1591294"/>
            <a:ext cx="843148" cy="3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79435" y="1582592"/>
            <a:ext cx="867636" cy="3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002720" y="1591294"/>
            <a:ext cx="468844" cy="3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88380" y="1935678"/>
            <a:ext cx="5264430" cy="201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7383" y="1184171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75708" y="1195448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47071" y="1184171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49770" y="1851952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54640" y="1568165"/>
            <a:ext cx="550145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결과의 총 개수를 보여줍니다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고유 코드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주소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연락처를 검색할 수 있고 검색 내에서도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처리가 가능합니다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한 페이지당 데이터를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50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100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300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1000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2000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개씩 불러올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고유 코드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주소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연락처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계정 상태를 오름차순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내림차순 정렬 가능합니다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내에서도 정렬이 가능합니다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키워드와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한 페이지 당 나타낼 데이터 개수에 따라서 페이지 수가 달라집니다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(&lt;&lt;,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처음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 &lt; 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 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),  ( &gt;,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다음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),  ( &gt;&gt;,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맨 마지막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편의성을 고려하여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이상일 때를 기준으로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이상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마지막 페이지 기준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이전 까지는 내가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보고있는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페이지가 가운데에 표시되도록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122" y="5578049"/>
            <a:ext cx="5783295" cy="51565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132910" y="5596504"/>
            <a:ext cx="5670507" cy="383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23682" y="5599913"/>
            <a:ext cx="52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977383" y="5599913"/>
            <a:ext cx="320996" cy="3641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53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036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검색  및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페이징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54640" y="1568165"/>
            <a:ext cx="55014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쿼리 스트링을 활용해 유저 페이지 접근 시 초기 화면에서는 첫 페이지에 데이터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테이블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id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기준 오름차순으로 정렬해서 보여줍니다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검색이나 정렬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번호 이동이 한 번에 동작되기 위해 다음과 같이 페이지 번호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크기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정렬 대상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키워드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정렬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차순을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변수로 받아서 서버로 보내줍니다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0" y="1024111"/>
            <a:ext cx="6096000" cy="2400657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/admin/manage/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user?page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"&amp;size=100&amp;sort=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id,ASC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setSearchResultLength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totalElements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setTotalPage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totalPages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setLoading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"Error"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location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href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"../"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[])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96000" y="3500738"/>
            <a:ext cx="6096000" cy="3016210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dataTransfer1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setLoading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/admin/manage/user/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search?page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"&amp;size="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"&amp;sort=“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params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setSearchResultLength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totalElements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setTotalPage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totalPages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setLoading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07138" y="1568165"/>
            <a:ext cx="2187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초기 렌더링 시 쿼리스트링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44000" y="4367443"/>
            <a:ext cx="2547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검색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정렬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페이지 번호 이동 시 쿼리 스트링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187313" y="3820555"/>
            <a:ext cx="4989165" cy="320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1563" y="1214814"/>
            <a:ext cx="4590951" cy="190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4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992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검색  및  페이징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서버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53002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다음 메서드 이름은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JPA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메서드 규칙에 근거해 작성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객체를 받아서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조건에 따른 데이터를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리턴합니다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메서드는 대소문자 구분없이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IgnoreCase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검색어가 포함된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(Containing = %keyword%)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데이터를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에서 정의한 속성을 기반으로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리턴합니다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객체지향 설계 원칙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(SOLID)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 의해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와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클라이언트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정해줄 필요가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변환해서 컨트롤러로 데이터를 전송했습니다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인터페이스를 구현한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PageImpl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클래스의 생성자를 통해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List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 후 전송 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15403" y="2425874"/>
            <a:ext cx="6096000" cy="2092881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Page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searchUserInfo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Pageable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pageable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Page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memberEntities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searchByUserIdContainingIgnoreCaseOrUsernameContainingIgnoreCaseOrNicknameContainingIgnoreCaseOrUserNumberContainingIgnoreCaseOrUserEmailContainingIgnoreCaseOrUserAddressContainingIgnoreCaseOrUserTelContainingIgnoreCase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pageable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memberDTOS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memberEntities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stream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toList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new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PageImpl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memberDTOS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pageable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memberEntities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getTotalElements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06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945" y="1147581"/>
            <a:ext cx="4502654" cy="298824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706336" y="5063609"/>
            <a:ext cx="866898" cy="5343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16" y="4295208"/>
            <a:ext cx="1438275" cy="19812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012583" y="5063609"/>
            <a:ext cx="866898" cy="5343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178" y="4285683"/>
            <a:ext cx="1447800" cy="19907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572" y="4349728"/>
            <a:ext cx="14668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CDFB22-06BC-B081-EB6B-D29DC41CA596}"/>
              </a:ext>
            </a:extLst>
          </p:cNvPr>
          <p:cNvGrpSpPr/>
          <p:nvPr/>
        </p:nvGrpSpPr>
        <p:grpSpPr>
          <a:xfrm>
            <a:off x="252347" y="1414280"/>
            <a:ext cx="11687306" cy="2209849"/>
            <a:chOff x="414787" y="1435890"/>
            <a:chExt cx="11687306" cy="22098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8B5E033-216D-E226-D33E-101B13FE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1622" y="2566500"/>
              <a:ext cx="3760471" cy="10792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408C7AC-1C68-DCEC-D632-2D606065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787" y="2566500"/>
              <a:ext cx="3752041" cy="10792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A94ECC-5816-F0A0-35EB-D0D61C4D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2541" y="2566500"/>
              <a:ext cx="3650863" cy="10792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30E3CA2-BF6B-B57B-7AA4-E105269997B7}"/>
                </a:ext>
              </a:extLst>
            </p:cNvPr>
            <p:cNvSpPr/>
            <p:nvPr/>
          </p:nvSpPr>
          <p:spPr>
            <a:xfrm>
              <a:off x="8489452" y="1474381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계정이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정지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되었을 경우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21A03C3-F288-B994-BE9A-C2C58C7279BC}"/>
                </a:ext>
              </a:extLst>
            </p:cNvPr>
            <p:cNvSpPr/>
            <p:nvPr/>
          </p:nvSpPr>
          <p:spPr>
            <a:xfrm>
              <a:off x="4525567" y="1435890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FD74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계정이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D740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휴면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상태일 경우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874142F-3DC1-0D57-A2A2-E541F4C2A636}"/>
                </a:ext>
              </a:extLst>
            </p:cNvPr>
            <p:cNvSpPr/>
            <p:nvPr/>
          </p:nvSpPr>
          <p:spPr>
            <a:xfrm>
              <a:off x="537117" y="1435890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계정이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활성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상태일 경우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226EF8-F095-5BEE-D616-63586F963A4B}"/>
              </a:ext>
            </a:extLst>
          </p:cNvPr>
          <p:cNvSpPr/>
          <p:nvPr/>
        </p:nvSpPr>
        <p:spPr>
          <a:xfrm>
            <a:off x="152400" y="1129606"/>
            <a:ext cx="12039600" cy="2605112"/>
          </a:xfrm>
          <a:prstGeom prst="rect">
            <a:avLst/>
          </a:prstGeom>
          <a:noFill/>
          <a:ln w="28575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ED517B-A4B6-784E-77E6-420BBC765802}"/>
              </a:ext>
            </a:extLst>
          </p:cNvPr>
          <p:cNvSpPr txBox="1"/>
          <p:nvPr/>
        </p:nvSpPr>
        <p:spPr>
          <a:xfrm>
            <a:off x="8663924" y="567894"/>
            <a:ext cx="2066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91F9"/>
                </a:solidFill>
                <a:effectLst/>
                <a:uLnTx/>
                <a:uFillTx/>
                <a:latin typeface="카카오 Regular"/>
                <a:cs typeface="+mn-cs"/>
              </a:rPr>
              <a:t>로그인 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0E373D-21D0-479E-B58A-C71618A72678}"/>
              </a:ext>
            </a:extLst>
          </p:cNvPr>
          <p:cNvSpPr txBox="1"/>
          <p:nvPr/>
        </p:nvSpPr>
        <p:spPr>
          <a:xfrm>
            <a:off x="252347" y="5039413"/>
            <a:ext cx="2625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C91F9"/>
                </a:solidFill>
                <a:effectLst/>
                <a:uLnTx/>
                <a:uFillTx/>
                <a:latin typeface="카카오 Regular"/>
                <a:cs typeface="+mn-cs"/>
              </a:rPr>
              <a:t>활성 상태가 아닐 때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C91F9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031FEB-BA49-D108-E32E-B5CCDA6A1085}"/>
              </a:ext>
            </a:extLst>
          </p:cNvPr>
          <p:cNvGrpSpPr/>
          <p:nvPr/>
        </p:nvGrpSpPr>
        <p:grpSpPr>
          <a:xfrm>
            <a:off x="3136700" y="3882332"/>
            <a:ext cx="5308390" cy="2854049"/>
            <a:chOff x="4545404" y="3882333"/>
            <a:chExt cx="5308390" cy="285404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C034F21-56CD-C7D8-6974-D8C6B0C3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5404" y="3882333"/>
              <a:ext cx="5308390" cy="28540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E8AB3C7-D342-671C-22A3-64C41672BB12}"/>
                </a:ext>
              </a:extLst>
            </p:cNvPr>
            <p:cNvCxnSpPr/>
            <p:nvPr/>
          </p:nvCxnSpPr>
          <p:spPr>
            <a:xfrm>
              <a:off x="4671152" y="4329629"/>
              <a:ext cx="168558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CBDA197-3F3F-C99C-1DC7-42B667E74C47}"/>
                </a:ext>
              </a:extLst>
            </p:cNvPr>
            <p:cNvSpPr/>
            <p:nvPr/>
          </p:nvSpPr>
          <p:spPr>
            <a:xfrm>
              <a:off x="8912646" y="6299103"/>
              <a:ext cx="941148" cy="3836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 w="19050">
                  <a:solidFill>
                    <a:srgbClr val="FF0000"/>
                  </a:solidFill>
                </a:ln>
                <a:noFill/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4313A92-7FD6-10FC-35C2-EBE1B83CAE49}"/>
              </a:ext>
            </a:extLst>
          </p:cNvPr>
          <p:cNvSpPr/>
          <p:nvPr/>
        </p:nvSpPr>
        <p:spPr>
          <a:xfrm>
            <a:off x="2677099" y="5150002"/>
            <a:ext cx="322662" cy="2152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4F1F75-92D1-7397-804D-D6E3AD329B35}"/>
              </a:ext>
            </a:extLst>
          </p:cNvPr>
          <p:cNvSpPr txBox="1"/>
          <p:nvPr/>
        </p:nvSpPr>
        <p:spPr>
          <a:xfrm>
            <a:off x="8579360" y="4657443"/>
            <a:ext cx="361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로그인 되어 토큰 두 개가 있어도 권한을 얻을 기회가 없기 때문에 로그인이 필요한 서비스에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접근할 수 없다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C7FB7FB-C920-EBB7-E429-FEC378A52BE3}"/>
              </a:ext>
            </a:extLst>
          </p:cNvPr>
          <p:cNvCxnSpPr/>
          <p:nvPr/>
        </p:nvCxnSpPr>
        <p:spPr>
          <a:xfrm flipV="1">
            <a:off x="8582029" y="5916058"/>
            <a:ext cx="374684" cy="5748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8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26825" y="1414280"/>
            <a:ext cx="6096000" cy="1785104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updateUserState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Map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for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Map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"deleteFlag"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updateUserState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now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26825" y="4038601"/>
            <a:ext cx="6096000" cy="1169551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@Query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value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set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=:deleteFlag,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timeBaseEntity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DeletedTime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=:dateTime where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=:userNumber"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void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updateUserState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"deleteFlag"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“dateTime"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LocalDateTime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43062" y="1878626"/>
            <a:ext cx="51158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다음 메서드 이름은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JPA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메서드 규칙에 근거해 작성했다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객체를 받아서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조건에 따른 데이터를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리턴합니다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객체지향 설계 원칙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(SOLID)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 의해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와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클라이언트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정해줄 필요가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변환해서 컨트롤러로 데이터를 전송했습니다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인터페이스를 구현한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PageImpl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클래스의 생성자를 통해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List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 후 전송해줍니다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27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43062" y="1878626"/>
            <a:ext cx="51158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관리자가 해당 사용자를 정지하는 동시에 해당 사용자는 서비스에 접근할 수 없도록 구현하고 싶었습니다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api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요청 시 마다 매번 실행되는 스프링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시큐리티의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필터에 표기된 부분을 작성했습니다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사용자가 활성 상태일 때만 권한 및 인증을 받을 기회를 얻기 때문에 휴면 상태이거나 정지된 상태이면 즉시 서비스에 접근할 수 없게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69616" y="1878626"/>
            <a:ext cx="6522384" cy="2092881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allByUserNumber1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role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"role"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token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SimpleGrantedAuthority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"ROLE_"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setDetails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WebAuthenticationDetailsSource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buildDetails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SecurityContextHolder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getContext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setAuthentication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  <a:t>사용자 계정이 비활성화 되어있습니다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06179" y="1890501"/>
            <a:ext cx="3420175" cy="258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4517" y="1890501"/>
            <a:ext cx="210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유저가 활성 상태일 때</a:t>
            </a:r>
          </a:p>
        </p:txBody>
      </p:sp>
    </p:spTree>
    <p:extLst>
      <p:ext uri="{BB962C8B-B14F-4D97-AF65-F5344CB8AC3E}">
        <p14:creationId xmlns:p14="http://schemas.microsoft.com/office/powerpoint/2010/main" val="34434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팀원 소개 및  역할 분담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07793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FB3B2B-2588-443D-864F-FE4EB0E9F889}"/>
              </a:ext>
            </a:extLst>
          </p:cNvPr>
          <p:cNvSpPr/>
          <p:nvPr/>
        </p:nvSpPr>
        <p:spPr>
          <a:xfrm>
            <a:off x="553159" y="2117557"/>
            <a:ext cx="2724755" cy="3769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7C63942-7E91-CD76-7FF4-7A24873FBC33}"/>
              </a:ext>
            </a:extLst>
          </p:cNvPr>
          <p:cNvSpPr txBox="1"/>
          <p:nvPr/>
        </p:nvSpPr>
        <p:spPr>
          <a:xfrm>
            <a:off x="1504727" y="631980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박재원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ED0F278-481B-2079-77FF-ABCFD91ED92F}"/>
              </a:ext>
            </a:extLst>
          </p:cNvPr>
          <p:cNvCxnSpPr/>
          <p:nvPr/>
        </p:nvCxnSpPr>
        <p:spPr>
          <a:xfrm>
            <a:off x="1564526" y="608073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사람, 인간의 얼굴, 실내, 눈썹이(가) 표시된 사진&#10;&#10;자동 생성된 설명">
            <a:extLst>
              <a:ext uri="{FF2B5EF4-FFF2-40B4-BE49-F238E27FC236}">
                <a16:creationId xmlns:a16="http://schemas.microsoft.com/office/drawing/2014/main" id="{D01202B8-7AAF-A06C-2C8F-8B028EB346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7" y="2117558"/>
            <a:ext cx="2740797" cy="374700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B7D1E5-DF14-E792-EFB1-1C42D4BBDBF3}"/>
              </a:ext>
            </a:extLst>
          </p:cNvPr>
          <p:cNvGrpSpPr/>
          <p:nvPr/>
        </p:nvGrpSpPr>
        <p:grpSpPr>
          <a:xfrm>
            <a:off x="3783143" y="2332852"/>
            <a:ext cx="7298307" cy="3316414"/>
            <a:chOff x="3570183" y="2262895"/>
            <a:chExt cx="7298307" cy="331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E00AFB-856E-8E3A-B5B6-19B7F6ACD762}"/>
                </a:ext>
              </a:extLst>
            </p:cNvPr>
            <p:cNvSpPr/>
            <p:nvPr/>
          </p:nvSpPr>
          <p:spPr>
            <a:xfrm>
              <a:off x="6269605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02BD1F2-FF45-57C5-A89F-37B71C5B56E7}"/>
                </a:ext>
              </a:extLst>
            </p:cNvPr>
            <p:cNvSpPr/>
            <p:nvPr/>
          </p:nvSpPr>
          <p:spPr>
            <a:xfrm>
              <a:off x="6743631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06E6E0C-0959-AFF6-04C6-64E74B059DCC}"/>
                </a:ext>
              </a:extLst>
            </p:cNvPr>
            <p:cNvSpPr/>
            <p:nvPr/>
          </p:nvSpPr>
          <p:spPr>
            <a:xfrm>
              <a:off x="7217658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833DB1-3ACD-2769-C500-340CB95C77FA}"/>
                </a:ext>
              </a:extLst>
            </p:cNvPr>
            <p:cNvSpPr/>
            <p:nvPr/>
          </p:nvSpPr>
          <p:spPr>
            <a:xfrm>
              <a:off x="7691684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031090-4999-21E1-9735-ACD8D3E7434F}"/>
                </a:ext>
              </a:extLst>
            </p:cNvPr>
            <p:cNvSpPr/>
            <p:nvPr/>
          </p:nvSpPr>
          <p:spPr>
            <a:xfrm>
              <a:off x="8165710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E9E7A7C-7474-D261-755A-03E1F0335777}"/>
                </a:ext>
              </a:extLst>
            </p:cNvPr>
            <p:cNvSpPr/>
            <p:nvPr/>
          </p:nvSpPr>
          <p:spPr>
            <a:xfrm>
              <a:off x="8639737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43069B4-AD68-3027-11C1-0B1963CB3BCC}"/>
                </a:ext>
              </a:extLst>
            </p:cNvPr>
            <p:cNvSpPr/>
            <p:nvPr/>
          </p:nvSpPr>
          <p:spPr>
            <a:xfrm>
              <a:off x="9113763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8CD2B6A-CCB9-0207-FD8C-13AAF08B8FA9}"/>
                </a:ext>
              </a:extLst>
            </p:cNvPr>
            <p:cNvSpPr/>
            <p:nvPr/>
          </p:nvSpPr>
          <p:spPr>
            <a:xfrm>
              <a:off x="9587789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90C0E5-A32A-9497-1E51-8EC02AD420C3}"/>
                </a:ext>
              </a:extLst>
            </p:cNvPr>
            <p:cNvSpPr/>
            <p:nvPr/>
          </p:nvSpPr>
          <p:spPr>
            <a:xfrm>
              <a:off x="10061816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B20F79-CFD5-702E-FEFA-422AF76A5856}"/>
                </a:ext>
              </a:extLst>
            </p:cNvPr>
            <p:cNvSpPr/>
            <p:nvPr/>
          </p:nvSpPr>
          <p:spPr>
            <a:xfrm>
              <a:off x="10535842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C216855-4E02-2EFB-5DF2-8E51B2A3EAEC}"/>
                </a:ext>
              </a:extLst>
            </p:cNvPr>
            <p:cNvSpPr/>
            <p:nvPr/>
          </p:nvSpPr>
          <p:spPr>
            <a:xfrm>
              <a:off x="6265820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BC356FC-2E2B-5217-7F47-76B208E4B192}"/>
                </a:ext>
              </a:extLst>
            </p:cNvPr>
            <p:cNvSpPr/>
            <p:nvPr/>
          </p:nvSpPr>
          <p:spPr>
            <a:xfrm>
              <a:off x="6739846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2D445A5-16AF-874A-9A2F-FCE500A01AAA}"/>
                </a:ext>
              </a:extLst>
            </p:cNvPr>
            <p:cNvSpPr/>
            <p:nvPr/>
          </p:nvSpPr>
          <p:spPr>
            <a:xfrm>
              <a:off x="7213873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BC8FB05-10F8-F576-AEA6-4FF9AFFFA8AB}"/>
                </a:ext>
              </a:extLst>
            </p:cNvPr>
            <p:cNvSpPr/>
            <p:nvPr/>
          </p:nvSpPr>
          <p:spPr>
            <a:xfrm>
              <a:off x="7687899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4DEB4E3-871D-6B74-0D5E-CC719DA1BE97}"/>
                </a:ext>
              </a:extLst>
            </p:cNvPr>
            <p:cNvSpPr/>
            <p:nvPr/>
          </p:nvSpPr>
          <p:spPr>
            <a:xfrm>
              <a:off x="8161925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431FD2-565B-FACF-3443-35D6FB671921}"/>
                </a:ext>
              </a:extLst>
            </p:cNvPr>
            <p:cNvSpPr/>
            <p:nvPr/>
          </p:nvSpPr>
          <p:spPr>
            <a:xfrm>
              <a:off x="8635952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8EA8C6C-2FE7-43A6-381D-4B4E45E85D92}"/>
                </a:ext>
              </a:extLst>
            </p:cNvPr>
            <p:cNvSpPr/>
            <p:nvPr/>
          </p:nvSpPr>
          <p:spPr>
            <a:xfrm>
              <a:off x="9109978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C0DA28B-7DA9-C660-BCFE-A4AC42BA702D}"/>
                </a:ext>
              </a:extLst>
            </p:cNvPr>
            <p:cNvSpPr/>
            <p:nvPr/>
          </p:nvSpPr>
          <p:spPr>
            <a:xfrm>
              <a:off x="9584004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87368D-8CA0-D545-9084-36B51B52A19E}"/>
                </a:ext>
              </a:extLst>
            </p:cNvPr>
            <p:cNvSpPr/>
            <p:nvPr/>
          </p:nvSpPr>
          <p:spPr>
            <a:xfrm>
              <a:off x="10058031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302A878-0BD1-E0DB-BA12-DAE69D4A27D2}"/>
                </a:ext>
              </a:extLst>
            </p:cNvPr>
            <p:cNvSpPr/>
            <p:nvPr/>
          </p:nvSpPr>
          <p:spPr>
            <a:xfrm>
              <a:off x="10532057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546A86-B2D1-B654-7692-EAEF133FF6E9}"/>
                </a:ext>
              </a:extLst>
            </p:cNvPr>
            <p:cNvSpPr/>
            <p:nvPr/>
          </p:nvSpPr>
          <p:spPr>
            <a:xfrm>
              <a:off x="6262035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DF87063-0AAA-A39C-EC35-C5E6E2A123A5}"/>
                </a:ext>
              </a:extLst>
            </p:cNvPr>
            <p:cNvSpPr/>
            <p:nvPr/>
          </p:nvSpPr>
          <p:spPr>
            <a:xfrm>
              <a:off x="6736061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9006EFD-50EF-3EC0-C459-A751D702B30E}"/>
                </a:ext>
              </a:extLst>
            </p:cNvPr>
            <p:cNvSpPr/>
            <p:nvPr/>
          </p:nvSpPr>
          <p:spPr>
            <a:xfrm>
              <a:off x="7210088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E4AD6D1-E445-F4B7-1BC6-F12098EB4923}"/>
                </a:ext>
              </a:extLst>
            </p:cNvPr>
            <p:cNvSpPr/>
            <p:nvPr/>
          </p:nvSpPr>
          <p:spPr>
            <a:xfrm>
              <a:off x="7684114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38811D1-6D64-DAE3-A3EC-76527F3B27D4}"/>
                </a:ext>
              </a:extLst>
            </p:cNvPr>
            <p:cNvSpPr/>
            <p:nvPr/>
          </p:nvSpPr>
          <p:spPr>
            <a:xfrm>
              <a:off x="8158140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A76732-B129-9F5D-5892-011142F0D190}"/>
                </a:ext>
              </a:extLst>
            </p:cNvPr>
            <p:cNvSpPr/>
            <p:nvPr/>
          </p:nvSpPr>
          <p:spPr>
            <a:xfrm>
              <a:off x="8632167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B4E669D-4739-AB93-9C46-E60FAA59905D}"/>
                </a:ext>
              </a:extLst>
            </p:cNvPr>
            <p:cNvSpPr/>
            <p:nvPr/>
          </p:nvSpPr>
          <p:spPr>
            <a:xfrm>
              <a:off x="9106193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94195A-66B7-842E-41E1-CCF5FF2BD861}"/>
                </a:ext>
              </a:extLst>
            </p:cNvPr>
            <p:cNvSpPr/>
            <p:nvPr/>
          </p:nvSpPr>
          <p:spPr>
            <a:xfrm>
              <a:off x="9580219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DC1FD40-0FE5-F264-76B6-347CE55F22D9}"/>
                </a:ext>
              </a:extLst>
            </p:cNvPr>
            <p:cNvSpPr/>
            <p:nvPr/>
          </p:nvSpPr>
          <p:spPr>
            <a:xfrm>
              <a:off x="10054246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9220C24-3056-DE9E-01CB-2DEA4596BBE1}"/>
                </a:ext>
              </a:extLst>
            </p:cNvPr>
            <p:cNvSpPr/>
            <p:nvPr/>
          </p:nvSpPr>
          <p:spPr>
            <a:xfrm>
              <a:off x="10528272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4572A9B-0A65-C5FF-E4CF-919BB78EE7D4}"/>
                </a:ext>
              </a:extLst>
            </p:cNvPr>
            <p:cNvSpPr/>
            <p:nvPr/>
          </p:nvSpPr>
          <p:spPr>
            <a:xfrm>
              <a:off x="6258250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8CF48F9-F186-C94F-8C87-76E08BB0795D}"/>
                </a:ext>
              </a:extLst>
            </p:cNvPr>
            <p:cNvSpPr/>
            <p:nvPr/>
          </p:nvSpPr>
          <p:spPr>
            <a:xfrm>
              <a:off x="6732276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4F6E868-0EB9-2EBE-F35F-3E3DF6C10038}"/>
                </a:ext>
              </a:extLst>
            </p:cNvPr>
            <p:cNvSpPr/>
            <p:nvPr/>
          </p:nvSpPr>
          <p:spPr>
            <a:xfrm>
              <a:off x="7206303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F509D8B-CBA2-E039-748D-4E5B21CF678C}"/>
                </a:ext>
              </a:extLst>
            </p:cNvPr>
            <p:cNvSpPr/>
            <p:nvPr/>
          </p:nvSpPr>
          <p:spPr>
            <a:xfrm>
              <a:off x="7680329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0A7AA1A-4FE2-4BF7-88B5-9B67635F2401}"/>
                </a:ext>
              </a:extLst>
            </p:cNvPr>
            <p:cNvSpPr/>
            <p:nvPr/>
          </p:nvSpPr>
          <p:spPr>
            <a:xfrm>
              <a:off x="8154355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8DF2958-C326-312F-23F2-43CF745D65EE}"/>
                </a:ext>
              </a:extLst>
            </p:cNvPr>
            <p:cNvSpPr/>
            <p:nvPr/>
          </p:nvSpPr>
          <p:spPr>
            <a:xfrm>
              <a:off x="8628382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AD4E678-E0A4-6FEC-9ED6-F51FAF0BB16C}"/>
                </a:ext>
              </a:extLst>
            </p:cNvPr>
            <p:cNvSpPr/>
            <p:nvPr/>
          </p:nvSpPr>
          <p:spPr>
            <a:xfrm>
              <a:off x="9102408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87CDDDE-AA36-03CF-C5DB-8D646B21088D}"/>
                </a:ext>
              </a:extLst>
            </p:cNvPr>
            <p:cNvSpPr/>
            <p:nvPr/>
          </p:nvSpPr>
          <p:spPr>
            <a:xfrm>
              <a:off x="9576434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D97B09-886E-3A22-8A80-2B194917FA84}"/>
                </a:ext>
              </a:extLst>
            </p:cNvPr>
            <p:cNvSpPr/>
            <p:nvPr/>
          </p:nvSpPr>
          <p:spPr>
            <a:xfrm>
              <a:off x="10050461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2B24A99-3CB0-75EC-E52F-E5770B43BDE9}"/>
                </a:ext>
              </a:extLst>
            </p:cNvPr>
            <p:cNvSpPr/>
            <p:nvPr/>
          </p:nvSpPr>
          <p:spPr>
            <a:xfrm>
              <a:off x="10524487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4A78445-D3C8-61C2-E7C7-A0B27DBFA5EF}"/>
                </a:ext>
              </a:extLst>
            </p:cNvPr>
            <p:cNvSpPr/>
            <p:nvPr/>
          </p:nvSpPr>
          <p:spPr>
            <a:xfrm>
              <a:off x="6254465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0EA9DD1-E7C3-B384-AF31-0B8CFBD2A847}"/>
                </a:ext>
              </a:extLst>
            </p:cNvPr>
            <p:cNvSpPr/>
            <p:nvPr/>
          </p:nvSpPr>
          <p:spPr>
            <a:xfrm>
              <a:off x="6728491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ECBC9FA-DC0F-A099-13D3-BC4E1CCF0D04}"/>
                </a:ext>
              </a:extLst>
            </p:cNvPr>
            <p:cNvSpPr/>
            <p:nvPr/>
          </p:nvSpPr>
          <p:spPr>
            <a:xfrm>
              <a:off x="7202518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E257A83-7B40-DD27-69C0-4F394ABCBF5B}"/>
                </a:ext>
              </a:extLst>
            </p:cNvPr>
            <p:cNvSpPr/>
            <p:nvPr/>
          </p:nvSpPr>
          <p:spPr>
            <a:xfrm>
              <a:off x="7676544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6162F6C-B3DE-A773-F61A-F1095D557065}"/>
                </a:ext>
              </a:extLst>
            </p:cNvPr>
            <p:cNvSpPr/>
            <p:nvPr/>
          </p:nvSpPr>
          <p:spPr>
            <a:xfrm>
              <a:off x="8150570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7650378-F012-D377-D4A8-FA4BF2F46409}"/>
                </a:ext>
              </a:extLst>
            </p:cNvPr>
            <p:cNvSpPr/>
            <p:nvPr/>
          </p:nvSpPr>
          <p:spPr>
            <a:xfrm>
              <a:off x="8624597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9F51650-50C9-2131-C79B-A60123A10464}"/>
                </a:ext>
              </a:extLst>
            </p:cNvPr>
            <p:cNvSpPr/>
            <p:nvPr/>
          </p:nvSpPr>
          <p:spPr>
            <a:xfrm>
              <a:off x="9098623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CEE417D-7229-7E9C-77B0-2EB5F96F9FD7}"/>
                </a:ext>
              </a:extLst>
            </p:cNvPr>
            <p:cNvSpPr/>
            <p:nvPr/>
          </p:nvSpPr>
          <p:spPr>
            <a:xfrm>
              <a:off x="9572649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77CB1A-C434-44DB-450D-600CB759CC4D}"/>
                </a:ext>
              </a:extLst>
            </p:cNvPr>
            <p:cNvSpPr/>
            <p:nvPr/>
          </p:nvSpPr>
          <p:spPr>
            <a:xfrm>
              <a:off x="10046676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1C6F01C9-857B-77A6-6C3D-7A5CCADE0817}"/>
                </a:ext>
              </a:extLst>
            </p:cNvPr>
            <p:cNvSpPr/>
            <p:nvPr/>
          </p:nvSpPr>
          <p:spPr>
            <a:xfrm>
              <a:off x="10520702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B79CDD-893F-A462-7096-F22FA7A9577E}"/>
                </a:ext>
              </a:extLst>
            </p:cNvPr>
            <p:cNvSpPr txBox="1"/>
            <p:nvPr/>
          </p:nvSpPr>
          <p:spPr>
            <a:xfrm>
              <a:off x="3570183" y="2262895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회원 인증</a:t>
              </a: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/</a:t>
              </a: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권한 설정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C1E6FE9-36D5-7F9A-F990-73CA8C3F45B1}"/>
                </a:ext>
              </a:extLst>
            </p:cNvPr>
            <p:cNvSpPr txBox="1"/>
            <p:nvPr/>
          </p:nvSpPr>
          <p:spPr>
            <a:xfrm>
              <a:off x="3570183" y="3108261"/>
              <a:ext cx="206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회원가입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/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로그인 구현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8F179-86B7-F962-08E6-A1FCCA663A1D}"/>
                </a:ext>
              </a:extLst>
            </p:cNvPr>
            <p:cNvSpPr txBox="1"/>
            <p:nvPr/>
          </p:nvSpPr>
          <p:spPr>
            <a:xfrm>
              <a:off x="3570183" y="38119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회원 정보 수정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1BE88E2-E05C-61AE-F653-0A32C33CE101}"/>
                </a:ext>
              </a:extLst>
            </p:cNvPr>
            <p:cNvSpPr txBox="1"/>
            <p:nvPr/>
          </p:nvSpPr>
          <p:spPr>
            <a:xfrm>
              <a:off x="3570183" y="4429255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관리자 기능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5BADCB5-95B9-A8E6-CC0B-25C5F7F48C09}"/>
                </a:ext>
              </a:extLst>
            </p:cNvPr>
            <p:cNvSpPr txBox="1"/>
            <p:nvPr/>
          </p:nvSpPr>
          <p:spPr>
            <a:xfrm>
              <a:off x="3570183" y="5151375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상품 주문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26EFAF6-C8E6-F60B-06EF-8F15E9BBF46C}"/>
              </a:ext>
            </a:extLst>
          </p:cNvPr>
          <p:cNvSpPr/>
          <p:nvPr/>
        </p:nvSpPr>
        <p:spPr>
          <a:xfrm>
            <a:off x="9800749" y="315025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9708E39-5810-8D7B-9A69-3B70E4EC4D9E}"/>
              </a:ext>
            </a:extLst>
          </p:cNvPr>
          <p:cNvSpPr/>
          <p:nvPr/>
        </p:nvSpPr>
        <p:spPr>
          <a:xfrm>
            <a:off x="10274776" y="387237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9EDF7EA-3C5A-FBE7-23AB-5EC0DB2F0942}"/>
              </a:ext>
            </a:extLst>
          </p:cNvPr>
          <p:cNvSpPr/>
          <p:nvPr/>
        </p:nvSpPr>
        <p:spPr>
          <a:xfrm>
            <a:off x="10276391" y="315020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5824EF-82F0-25CC-78E4-CFB347E8799E}"/>
              </a:ext>
            </a:extLst>
          </p:cNvPr>
          <p:cNvSpPr/>
          <p:nvPr/>
        </p:nvSpPr>
        <p:spPr>
          <a:xfrm>
            <a:off x="10748802" y="315020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840E55E-0552-5596-9291-9AD99AC97FA1}"/>
              </a:ext>
            </a:extLst>
          </p:cNvPr>
          <p:cNvSpPr/>
          <p:nvPr/>
        </p:nvSpPr>
        <p:spPr>
          <a:xfrm>
            <a:off x="10741232" y="387237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0754E2B-D043-29C8-1B6D-26F3A2214529}"/>
              </a:ext>
            </a:extLst>
          </p:cNvPr>
          <p:cNvSpPr/>
          <p:nvPr/>
        </p:nvSpPr>
        <p:spPr>
          <a:xfrm>
            <a:off x="9311583" y="459444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51F5C34-619D-FAD4-1515-1E86CA46972F}"/>
              </a:ext>
            </a:extLst>
          </p:cNvPr>
          <p:cNvSpPr/>
          <p:nvPr/>
        </p:nvSpPr>
        <p:spPr>
          <a:xfrm>
            <a:off x="9789067" y="458781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CD80653-0133-8C7D-A9AA-462D01931189}"/>
              </a:ext>
            </a:extLst>
          </p:cNvPr>
          <p:cNvSpPr/>
          <p:nvPr/>
        </p:nvSpPr>
        <p:spPr>
          <a:xfrm>
            <a:off x="10259636" y="459444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E6D60F7-16F8-F8BF-CA05-40FBF24031FD}"/>
              </a:ext>
            </a:extLst>
          </p:cNvPr>
          <p:cNvSpPr/>
          <p:nvPr/>
        </p:nvSpPr>
        <p:spPr>
          <a:xfrm>
            <a:off x="10729877" y="459444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BE369F7-0BB5-A3B4-5094-261E6636FBA1}"/>
              </a:ext>
            </a:extLst>
          </p:cNvPr>
          <p:cNvSpPr/>
          <p:nvPr/>
        </p:nvSpPr>
        <p:spPr>
          <a:xfrm>
            <a:off x="8830021" y="531661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811DD18-293A-4ACF-CD01-C5F1C9D550D2}"/>
              </a:ext>
            </a:extLst>
          </p:cNvPr>
          <p:cNvSpPr/>
          <p:nvPr/>
        </p:nvSpPr>
        <p:spPr>
          <a:xfrm>
            <a:off x="9310280" y="5317425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B5360C6-0961-5186-3612-6C1E7B80C737}"/>
              </a:ext>
            </a:extLst>
          </p:cNvPr>
          <p:cNvSpPr/>
          <p:nvPr/>
        </p:nvSpPr>
        <p:spPr>
          <a:xfrm>
            <a:off x="9774699" y="5300016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9A19B24-22D5-CD81-7F1D-AAD74476108A}"/>
              </a:ext>
            </a:extLst>
          </p:cNvPr>
          <p:cNvSpPr/>
          <p:nvPr/>
        </p:nvSpPr>
        <p:spPr>
          <a:xfrm>
            <a:off x="10259636" y="531661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6092EC3-BEC0-46A9-D776-FDE4B7399549}"/>
              </a:ext>
            </a:extLst>
          </p:cNvPr>
          <p:cNvSpPr/>
          <p:nvPr/>
        </p:nvSpPr>
        <p:spPr>
          <a:xfrm>
            <a:off x="10723129" y="5316520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9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관리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7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30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리스트 및 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066" y="921834"/>
            <a:ext cx="7960982" cy="5426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3762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주문 리스트의 검색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한 페이지당 데이터 개수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정렬 기능은 회원 정보 리스트와 동일한 기능을 제공합니다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추가적으로 주문번호를 클릭 시 해당 주문 내역의 상세 페이지로 이동할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7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1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상세 주문 내역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55" y="921834"/>
            <a:ext cx="8197158" cy="53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31" y="1244129"/>
            <a:ext cx="6905625" cy="781050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669616" y="2268187"/>
            <a:ext cx="766810" cy="7481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47" y="3267317"/>
            <a:ext cx="5062248" cy="29662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14808" y="3016332"/>
            <a:ext cx="3168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배송중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상태로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변경시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상세 주문 내역에 배송 시작시간이 작성되고 고객의 상세 배송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에도 적용된다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40727" y="4667003"/>
            <a:ext cx="486889" cy="617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5669616" y="2268187"/>
            <a:ext cx="766810" cy="7481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125" y="3398292"/>
            <a:ext cx="4865791" cy="28352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45" y="1146593"/>
            <a:ext cx="6915150" cy="74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14808" y="3016332"/>
            <a:ext cx="3168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배송완료 상태로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변경시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상세 주문 내역에 배송 종료시간이 작성되고 고객의 상세 배송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에도 적용된다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8715" y="4734212"/>
            <a:ext cx="486889" cy="617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00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31823" y="1265988"/>
            <a:ext cx="6460177" cy="255454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중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updateDeliveryStart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완료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20566" y="12266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5208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주문번호와 주문 상태를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Map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구조로 받아온 후 주문번호화 주문 상태를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상태를 배송 중으로 변경 시 주문 상세 정보에서 주문 번호에 해당하는 주문 상태와 그 때의 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배송 시작시간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저장합니다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상태를 배송완료로 변경 시 주문 상세 정보에서 주문 번호에 해당하는 주문 상태와 그 때의 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배송 완료시간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저장합니다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나머지 주문 상태에 대해서는 주문 상태만 변경합니다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1822" y="3971441"/>
            <a:ext cx="6460177" cy="2400657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deliveryStart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where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updateDeliveryStart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"orderState"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"dateTime"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deliveryEnd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where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"orderState"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"dateTime"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49833" y="2139548"/>
            <a:ext cx="5944606" cy="440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53003" y="1864829"/>
            <a:ext cx="2460558" cy="28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중으로 변경 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76294" y="2605223"/>
            <a:ext cx="2460558" cy="28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완료로 변경 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749833" y="2601033"/>
            <a:ext cx="6095026" cy="570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49834" y="3154643"/>
            <a:ext cx="5944606" cy="570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52326" y="3230231"/>
            <a:ext cx="2013635" cy="28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나머지 주문 상태에 대해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816095" y="4013132"/>
            <a:ext cx="6097006" cy="1101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16095" y="5210448"/>
            <a:ext cx="6097006" cy="1101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84350" y="4520635"/>
            <a:ext cx="246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중으로 변경 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784350" y="5676015"/>
            <a:ext cx="246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완료로 변경 시</a:t>
            </a:r>
          </a:p>
        </p:txBody>
      </p:sp>
    </p:spTree>
    <p:extLst>
      <p:ext uri="{BB962C8B-B14F-4D97-AF65-F5344CB8AC3E}">
        <p14:creationId xmlns:p14="http://schemas.microsoft.com/office/powerpoint/2010/main" val="4489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</a:t>
            </a:r>
            <a:r>
              <a:rPr lang="en-US" altLang="ko-KR" sz="3200" dirty="0">
                <a:solidFill>
                  <a:prstClr val="white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7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관리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5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5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52" y="921834"/>
            <a:ext cx="8621423" cy="56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5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7" y="1112106"/>
            <a:ext cx="5530617" cy="36309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280" y="743297"/>
            <a:ext cx="3463668" cy="244738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6553457" y="3080608"/>
            <a:ext cx="457200" cy="4201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117" y="5462597"/>
            <a:ext cx="838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상태를 품절로 변경 시 구매하기 버튼 대신 품절 버튼을 활성화 시켜줍니다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280" y="3543316"/>
            <a:ext cx="3463668" cy="21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067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  재고  상태  변경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50810" y="2079303"/>
            <a:ext cx="5208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해당 상품의 재고 유무를 나타내는 컬럼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기본값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= 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0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 없음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값을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변경하기 위해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isbn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값을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값은 클라이언트에서 결정됩니다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save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메서드를 사용하려면 상품의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값을 추가로 알아야 되고 혹여나 다른 컬럼 값이 변경될 가능성이 존재하기 때문에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 값만 변경할 수 있는 메서드를 만들었습니다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27834" y="2079303"/>
            <a:ext cx="6096000" cy="1631216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updateProductState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"isbn13"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"remain"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updateProductState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27834" y="4019641"/>
            <a:ext cx="6096000" cy="996427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=:remain where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=:isbn13"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updateProductState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"isbn13"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"remain"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개발 환경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5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268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  재고  검증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52080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버튼이 아닌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접근 시 버튼으로 구매를 막아도 상품이 담기는 문제가 있었습니다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상품의 품절 유무를 검증하는 메서드를 추가했습니다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상품의 컬럼에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remain(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기본값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= 1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재고있음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0 =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품절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플래그를 정의하여 재고가 존재할 때 예외 처리를 진행하지 않고  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statu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전송합니다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재고가 존재하지 않을 때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ProductIsNotExist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예외처리를 진행하여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403 status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전송합니다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접근해도 주문하기에 품절된 상품이 담기지 않습니다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075424" y="1767045"/>
            <a:ext cx="6104701" cy="3467386"/>
            <a:chOff x="6075424" y="1516310"/>
            <a:chExt cx="6104701" cy="3467386"/>
          </a:xfrm>
        </p:grpSpPr>
        <p:sp>
          <p:nvSpPr>
            <p:cNvPr id="22" name="TextBox 21"/>
            <p:cNvSpPr txBox="1"/>
            <p:nvPr/>
          </p:nvSpPr>
          <p:spPr>
            <a:xfrm>
              <a:off x="8313922" y="3287958"/>
              <a:ext cx="2724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Isbn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코드는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10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자리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, 13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자리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2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종류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321929" y="3389745"/>
              <a:ext cx="2724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재고가 존재하지 않을 때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6075424" y="1516310"/>
              <a:ext cx="6104701" cy="3467386"/>
              <a:chOff x="6075424" y="1516310"/>
              <a:chExt cx="6104701" cy="3467386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6075424" y="1516310"/>
                <a:ext cx="6104701" cy="3467386"/>
                <a:chOff x="6075424" y="1005511"/>
                <a:chExt cx="6104701" cy="3467386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6075424" y="2380016"/>
                  <a:ext cx="6096000" cy="2092881"/>
                </a:xfrm>
                <a:prstGeom prst="rect">
                  <a:avLst/>
                </a:prstGeom>
                <a:solidFill>
                  <a:srgbClr val="003560"/>
                </a:solidFill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public void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isProductExist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(PurchaseDTO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BB2B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purchaseDTO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&lt;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String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&gt;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isbn13List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=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BB2B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purchaseDTO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getIsbnList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for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(String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: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BookEntity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bookByIsbn13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=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bookRepository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findBookByIsbn13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if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!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bookByIsbn13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getRemain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equals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"1"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throw new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ProductIsNotExistException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"</a:t>
                  </a:r>
                  <a:r>
                    <a:rPr kumimoji="0" lang="ko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cs typeface="+mn-cs"/>
                    </a:rPr>
                    <a:t>품절되었습니다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."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ABB2BF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6619641" y="3454377"/>
                  <a:ext cx="2576945" cy="21236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6084125" y="1005511"/>
                  <a:ext cx="6096000" cy="1323439"/>
                </a:xfrm>
                <a:prstGeom prst="rect">
                  <a:avLst/>
                </a:prstGeom>
                <a:solidFill>
                  <a:srgbClr val="003560"/>
                </a:solidFill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@Getter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@Setter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public class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PurchaseDTO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private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&lt;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String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&gt;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B7F6F2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... </a:t>
                  </a:r>
                  <a:r>
                    <a:rPr kumimoji="0" lang="ko-KR" altLang="en-US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B7F6F2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cs typeface="+mn-cs"/>
                    </a:rPr>
                    <a:t>이하 생략</a:t>
                  </a: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ABB2BF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endParaRPr kumimoji="0" lang="en-US" altLang="ko-KR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ABB2BF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9250472" y="3937255"/>
                <a:ext cx="2013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카카오 Regular"/>
                    <a:cs typeface="+mn-cs"/>
                  </a:rPr>
                  <a:t>재고가 존재하지 않을 때 </a:t>
                </a: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6282047" y="3331847"/>
              <a:ext cx="5631054" cy="1465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275974" y="3353878"/>
              <a:ext cx="2399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구매할 모든 상품의 재고 검사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14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등록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45" y="1816925"/>
            <a:ext cx="4807960" cy="31652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17" y="1816926"/>
            <a:ext cx="4711896" cy="316528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669616" y="3182587"/>
            <a:ext cx="683683" cy="5225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5162" y="5355565"/>
            <a:ext cx="982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입력한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isbn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존재하지 않으면 등록할 수 있도록 진행했습니다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9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등록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669616" y="3182587"/>
            <a:ext cx="683683" cy="5225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1887737"/>
            <a:ext cx="4550048" cy="31122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50" y="1812008"/>
            <a:ext cx="4794158" cy="31879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5162" y="5628788"/>
            <a:ext cx="982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입력한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isbn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존재하면 해당 책의 간략한 정보를 볼 수 있도록 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1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70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등록  중복  방지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7264" y="1240489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84717" y="1961753"/>
            <a:ext cx="52080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이미 등록된 상품인 경우에도 상품 등록 시 중복으로 등록되는 문제가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상품이 존재한다면 입력한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isbn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해당하는 상품 정보를 관리자에게 보여줍니다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상품이 존재하지 않는다면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등록할 수 있도록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리턴해주었습니다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클라이언트에서는 상품 데이터가 존재하지 않을 때 만 등록 버튼을 활성화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89964" y="2338955"/>
            <a:ext cx="5770727" cy="1785104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bookByIsbn13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bookByIsbn13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InvalidIsbn13Exception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형식이 아닙니다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3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836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 기능 구현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65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7 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45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&lt;1&gt;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구현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031DD4-E537-4151-A0A6-8ECA4AB83592}"/>
              </a:ext>
            </a:extLst>
          </p:cNvPr>
          <p:cNvGrpSpPr/>
          <p:nvPr/>
        </p:nvGrpSpPr>
        <p:grpSpPr>
          <a:xfrm>
            <a:off x="1273200" y="774719"/>
            <a:ext cx="9645600" cy="6053103"/>
            <a:chOff x="1505619" y="940992"/>
            <a:chExt cx="9180762" cy="588006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C0A6C3E-E12F-48F2-B1A0-27D3CFC93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5619" y="940992"/>
              <a:ext cx="9180762" cy="58800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9343DF-28BD-4855-A4AE-3B78931E9375}"/>
                </a:ext>
              </a:extLst>
            </p:cNvPr>
            <p:cNvSpPr txBox="1"/>
            <p:nvPr/>
          </p:nvSpPr>
          <p:spPr>
            <a:xfrm>
              <a:off x="2057397" y="1625605"/>
              <a:ext cx="17123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카테고리 분류 기능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1E176D0-95ED-4169-8E12-512D9AA5418E}"/>
                </a:ext>
              </a:extLst>
            </p:cNvPr>
            <p:cNvSpPr txBox="1"/>
            <p:nvPr/>
          </p:nvSpPr>
          <p:spPr>
            <a:xfrm>
              <a:off x="9093201" y="1591737"/>
              <a:ext cx="1221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검색 기능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FD9A0F-64FB-43E3-A80E-DA2C5C64DA5B}"/>
                </a:ext>
              </a:extLst>
            </p:cNvPr>
            <p:cNvSpPr txBox="1"/>
            <p:nvPr/>
          </p:nvSpPr>
          <p:spPr>
            <a:xfrm>
              <a:off x="5209314" y="2192871"/>
              <a:ext cx="18437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작성된 게시글 테이블로 출력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7CE57E0-A8F8-47FB-9604-789530FD6A0E}"/>
                </a:ext>
              </a:extLst>
            </p:cNvPr>
            <p:cNvSpPr txBox="1"/>
            <p:nvPr/>
          </p:nvSpPr>
          <p:spPr>
            <a:xfrm>
              <a:off x="3489025" y="5746493"/>
              <a:ext cx="1611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4.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</a:t>
              </a:r>
              <a:r>
                <a:rPr lang="ko-KR" altLang="en-US" sz="1100" b="1" dirty="0" err="1">
                  <a:highlight>
                    <a:srgbClr val="F9E0C7"/>
                  </a:highlight>
                </a:rPr>
                <a:t>페이징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 처리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76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449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게시글 작성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62D601-E204-4439-95B1-285F0F60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957" y="4444624"/>
            <a:ext cx="4226436" cy="187184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3A7190-7B1B-413B-BB17-09126AE47956}"/>
              </a:ext>
            </a:extLst>
          </p:cNvPr>
          <p:cNvGrpSpPr/>
          <p:nvPr/>
        </p:nvGrpSpPr>
        <p:grpSpPr>
          <a:xfrm>
            <a:off x="1074234" y="921834"/>
            <a:ext cx="6620723" cy="5662148"/>
            <a:chOff x="437725" y="1074234"/>
            <a:chExt cx="5814245" cy="56621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DB3BF94-CF2B-4994-8729-66C3EF6D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725" y="1074234"/>
              <a:ext cx="5814245" cy="56621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C9CA0A-B470-4029-9C68-072D70E0A092}"/>
                </a:ext>
              </a:extLst>
            </p:cNvPr>
            <p:cNvSpPr txBox="1"/>
            <p:nvPr/>
          </p:nvSpPr>
          <p:spPr>
            <a:xfrm>
              <a:off x="437725" y="1097314"/>
              <a:ext cx="2756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게시글 작성 기능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(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카테고리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제목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내용 저장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)</a:t>
              </a:r>
              <a:endParaRPr lang="ko-KR" altLang="en-US" sz="1300" b="1" dirty="0">
                <a:highlight>
                  <a:srgbClr val="F9E0C7"/>
                </a:highligh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54FB3D-F3CA-40AE-A711-95EA2996F318}"/>
                </a:ext>
              </a:extLst>
            </p:cNvPr>
            <p:cNvSpPr txBox="1"/>
            <p:nvPr/>
          </p:nvSpPr>
          <p:spPr>
            <a:xfrm>
              <a:off x="1275580" y="6078911"/>
              <a:ext cx="313954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로그인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user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의 닉네임으로 게시글 작성 시 함께 저장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ECC793-A944-4AF0-8108-EF0B28B30C54}"/>
                </a:ext>
              </a:extLst>
            </p:cNvPr>
            <p:cNvSpPr txBox="1"/>
            <p:nvPr/>
          </p:nvSpPr>
          <p:spPr>
            <a:xfrm>
              <a:off x="2428452" y="2915788"/>
              <a:ext cx="364351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300" b="1" dirty="0" err="1">
                  <a:highlight>
                    <a:srgbClr val="F9E0C7"/>
                  </a:highlight>
                </a:rPr>
                <a:t>리액트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 </a:t>
              </a:r>
              <a:r>
                <a:rPr lang="ko-KR" altLang="en-US" sz="1300" b="1" dirty="0" err="1">
                  <a:highlight>
                    <a:srgbClr val="F9E0C7"/>
                  </a:highlight>
                </a:rPr>
                <a:t>퀼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 라이브러리로 게시글 작성 시 디자인 요소 설정 가능</a:t>
              </a: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679049-9B94-4EFE-893B-16E38D54C367}"/>
              </a:ext>
            </a:extLst>
          </p:cNvPr>
          <p:cNvCxnSpPr>
            <a:cxnSpLocks/>
          </p:cNvCxnSpPr>
          <p:nvPr/>
        </p:nvCxnSpPr>
        <p:spPr>
          <a:xfrm flipH="1">
            <a:off x="5603324" y="5950390"/>
            <a:ext cx="36504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24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89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&lt;2-1&gt;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게시글 작성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권한 인증 확인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802918-A12A-4EFB-B87D-AE26A4FEC91C}"/>
              </a:ext>
            </a:extLst>
          </p:cNvPr>
          <p:cNvGrpSpPr/>
          <p:nvPr/>
        </p:nvGrpSpPr>
        <p:grpSpPr>
          <a:xfrm>
            <a:off x="2188013" y="769434"/>
            <a:ext cx="7815973" cy="5966948"/>
            <a:chOff x="2179469" y="899735"/>
            <a:chExt cx="7686826" cy="58366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F30000C-9E93-40BC-846B-415F4DB4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9469" y="899735"/>
              <a:ext cx="7686826" cy="5836647"/>
            </a:xfrm>
            <a:prstGeom prst="rect">
              <a:avLst/>
            </a:prstGeom>
          </p:spPr>
        </p:pic>
        <p:sp>
          <p:nvSpPr>
            <p:cNvPr id="18" name="화살표: 왼쪽 17">
              <a:extLst>
                <a:ext uri="{FF2B5EF4-FFF2-40B4-BE49-F238E27FC236}">
                  <a16:creationId xmlns:a16="http://schemas.microsoft.com/office/drawing/2014/main" id="{E3D34E64-4B7E-45EC-9DCD-77C600725D9E}"/>
                </a:ext>
              </a:extLst>
            </p:cNvPr>
            <p:cNvSpPr/>
            <p:nvPr/>
          </p:nvSpPr>
          <p:spPr>
            <a:xfrm>
              <a:off x="6422428" y="6484485"/>
              <a:ext cx="261545" cy="239332"/>
            </a:xfrm>
            <a:prstGeom prst="lef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0C139F0-FEE0-44E8-9B83-D0206823037F}"/>
              </a:ext>
            </a:extLst>
          </p:cNvPr>
          <p:cNvSpPr txBox="1"/>
          <p:nvPr/>
        </p:nvSpPr>
        <p:spPr>
          <a:xfrm>
            <a:off x="6936734" y="6431148"/>
            <a:ext cx="41636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highlight>
                  <a:srgbClr val="F9E0C7"/>
                </a:highlight>
              </a:rPr>
              <a:t>1. </a:t>
            </a:r>
            <a:r>
              <a:rPr lang="ko-KR" altLang="en-US" sz="1300" b="1" dirty="0">
                <a:highlight>
                  <a:srgbClr val="F9E0C7"/>
                </a:highlight>
              </a:rPr>
              <a:t>로그인 하지 않은 </a:t>
            </a:r>
            <a:r>
              <a:rPr lang="en-US" altLang="ko-KR" sz="1300" b="1" dirty="0">
                <a:highlight>
                  <a:srgbClr val="F9E0C7"/>
                </a:highlight>
              </a:rPr>
              <a:t>user</a:t>
            </a:r>
            <a:r>
              <a:rPr lang="ko-KR" altLang="en-US" sz="1300" b="1" dirty="0">
                <a:highlight>
                  <a:srgbClr val="F9E0C7"/>
                </a:highlight>
              </a:rPr>
              <a:t>의 게시글 작성 시도 시 접근 권한 체크</a:t>
            </a:r>
          </a:p>
        </p:txBody>
      </p:sp>
    </p:spTree>
    <p:extLst>
      <p:ext uri="{BB962C8B-B14F-4D97-AF65-F5344CB8AC3E}">
        <p14:creationId xmlns:p14="http://schemas.microsoft.com/office/powerpoint/2010/main" val="327635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149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상세 게시글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보기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)</a:t>
            </a:r>
            <a:endParaRPr kumimoji="0" lang="ko-KR" altLang="en-US" sz="3200" b="1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578281-3E89-4C8B-8447-AEEF91BC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23" y="921834"/>
            <a:ext cx="4907153" cy="56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807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&lt;3-1&gt;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상세 게시글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&amp;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삭제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_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댓글작성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03D50B2-46CA-433F-9580-A087B627F82B}"/>
              </a:ext>
            </a:extLst>
          </p:cNvPr>
          <p:cNvGrpSpPr/>
          <p:nvPr/>
        </p:nvGrpSpPr>
        <p:grpSpPr>
          <a:xfrm>
            <a:off x="6725777" y="767949"/>
            <a:ext cx="4677697" cy="5953525"/>
            <a:chOff x="6725777" y="767949"/>
            <a:chExt cx="4677697" cy="595352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9196C4-20C8-4287-BF24-C248CB58D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5777" y="767949"/>
              <a:ext cx="4661545" cy="595352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F4CA63-2C30-4777-8E64-A58CCD8FB6DF}"/>
                </a:ext>
              </a:extLst>
            </p:cNvPr>
            <p:cNvSpPr txBox="1"/>
            <p:nvPr/>
          </p:nvSpPr>
          <p:spPr>
            <a:xfrm>
              <a:off x="7823648" y="5226881"/>
              <a:ext cx="357982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b="1" u="sng" dirty="0"/>
                <a:t>작성자가 아닌 </a:t>
              </a:r>
              <a:r>
                <a:rPr lang="en-US" altLang="ko-KR" sz="1300" b="1" u="sng" dirty="0"/>
                <a:t>user</a:t>
              </a:r>
              <a:r>
                <a:rPr lang="ko-KR" altLang="en-US" sz="1300" b="1" u="sng" dirty="0"/>
                <a:t>에겐 수정</a:t>
              </a:r>
              <a:r>
                <a:rPr lang="en-US" altLang="ko-KR" sz="1300" b="1" u="sng" dirty="0"/>
                <a:t>, </a:t>
              </a:r>
              <a:r>
                <a:rPr lang="ko-KR" altLang="en-US" sz="1300" b="1" u="sng" dirty="0"/>
                <a:t>삭제 버튼이 보이지 않음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ED9A38B-D57F-4E2C-A5E9-E7A90D51711E}"/>
              </a:ext>
            </a:extLst>
          </p:cNvPr>
          <p:cNvGrpSpPr/>
          <p:nvPr/>
        </p:nvGrpSpPr>
        <p:grpSpPr>
          <a:xfrm>
            <a:off x="711310" y="937219"/>
            <a:ext cx="5460890" cy="5784255"/>
            <a:chOff x="711310" y="937219"/>
            <a:chExt cx="5460890" cy="578425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C1CB15D-E83D-41B8-82E0-DF240555C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310" y="937219"/>
              <a:ext cx="5460890" cy="578425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D91BB2-D6AE-4E7E-9882-5BFD3E13A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3223"/>
            <a:stretch/>
          </p:blipFill>
          <p:spPr>
            <a:xfrm>
              <a:off x="3455367" y="4843618"/>
              <a:ext cx="978623" cy="6990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58D2C8-F4A6-4F05-A346-57453F31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2549"/>
            <a:stretch/>
          </p:blipFill>
          <p:spPr>
            <a:xfrm>
              <a:off x="2368081" y="4843618"/>
              <a:ext cx="978623" cy="69905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9FCA17-4131-43DC-B41B-1DC6387FABFE}"/>
                </a:ext>
              </a:extLst>
            </p:cNvPr>
            <p:cNvSpPr txBox="1"/>
            <p:nvPr/>
          </p:nvSpPr>
          <p:spPr>
            <a:xfrm>
              <a:off x="1078889" y="4412738"/>
              <a:ext cx="442781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작성한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user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만 본인에게만 작성한 게시글 수정 삭제 버튼이 활성화</a:t>
              </a:r>
            </a:p>
          </p:txBody>
        </p: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31DA4E25-C46F-4C05-B56D-DD74A8016B8B}"/>
                </a:ext>
              </a:extLst>
            </p:cNvPr>
            <p:cNvCxnSpPr>
              <a:cxnSpLocks/>
              <a:stCxn id="44" idx="3"/>
              <a:endCxn id="16" idx="3"/>
            </p:cNvCxnSpPr>
            <p:nvPr/>
          </p:nvCxnSpPr>
          <p:spPr>
            <a:xfrm flipH="1">
              <a:off x="4433990" y="4558932"/>
              <a:ext cx="1072714" cy="634211"/>
            </a:xfrm>
            <a:prstGeom prst="curvedConnector3">
              <a:avLst>
                <a:gd name="adj1" fmla="val -2131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E61D51-FF74-41AD-8BAE-CCB80C688599}"/>
                </a:ext>
              </a:extLst>
            </p:cNvPr>
            <p:cNvSpPr txBox="1"/>
            <p:nvPr/>
          </p:nvSpPr>
          <p:spPr>
            <a:xfrm>
              <a:off x="1530773" y="5695747"/>
              <a:ext cx="22733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상세 </a:t>
              </a:r>
              <a:r>
                <a:rPr lang="ko-KR" altLang="en-US" sz="1300" b="1" dirty="0" err="1">
                  <a:highlight>
                    <a:srgbClr val="F9E0C7"/>
                  </a:highlight>
                </a:rPr>
                <a:t>게시글에서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 댓글 작성기능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8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Part 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개발 환경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3" name="그림 2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A6D50FA9-8947-FC56-A5F2-EF5C9F6B5E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8" y="1857029"/>
            <a:ext cx="2538819" cy="1332880"/>
          </a:xfrm>
          <a:prstGeom prst="rect">
            <a:avLst/>
          </a:prstGeom>
        </p:spPr>
      </p:pic>
      <p:pic>
        <p:nvPicPr>
          <p:cNvPr id="43" name="그림 42" descr="그래픽, 그래픽 디자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B65CB6AC-731F-CB84-F0F6-3F1319E093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23" y="1857029"/>
            <a:ext cx="1873064" cy="1170665"/>
          </a:xfrm>
          <a:prstGeom prst="rect">
            <a:avLst/>
          </a:prstGeom>
        </p:spPr>
      </p:pic>
      <p:pic>
        <p:nvPicPr>
          <p:cNvPr id="45" name="그림 44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BBD0E47F-C263-1D8C-FDF2-2DF7BF5F99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52" y="3477016"/>
            <a:ext cx="2289606" cy="1236387"/>
          </a:xfrm>
          <a:prstGeom prst="rect">
            <a:avLst/>
          </a:prstGeom>
        </p:spPr>
      </p:pic>
      <p:pic>
        <p:nvPicPr>
          <p:cNvPr id="8" name="그림 7" descr="그래픽, 폰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7B98DBE5-0D12-61DB-05D1-9C915C6EEF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8" y="2980908"/>
            <a:ext cx="2577791" cy="2577791"/>
          </a:xfrm>
          <a:prstGeom prst="rect">
            <a:avLst/>
          </a:prstGeom>
        </p:spPr>
      </p:pic>
      <p:pic>
        <p:nvPicPr>
          <p:cNvPr id="13" name="그림 12" descr="폰트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4815C0CB-3979-A730-26A5-72C695E4E6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7" y="1873937"/>
            <a:ext cx="1832171" cy="1832171"/>
          </a:xfrm>
          <a:prstGeom prst="rect">
            <a:avLst/>
          </a:prstGeom>
        </p:spPr>
      </p:pic>
      <p:pic>
        <p:nvPicPr>
          <p:cNvPr id="14" name="그림 13" descr="그래픽, 두개골, 클립아트, 그래픽 디자인이(가) 표시된 사진&#10;&#10;자동 생성된 설명">
            <a:extLst>
              <a:ext uri="{FF2B5EF4-FFF2-40B4-BE49-F238E27FC236}">
                <a16:creationId xmlns:a16="http://schemas.microsoft.com/office/drawing/2014/main" id="{3BF02574-EF61-DA77-C4D3-3CB7E52F77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81" y="4524010"/>
            <a:ext cx="2474719" cy="2472346"/>
          </a:xfrm>
          <a:prstGeom prst="rect">
            <a:avLst/>
          </a:prstGeom>
        </p:spPr>
      </p:pic>
      <p:pic>
        <p:nvPicPr>
          <p:cNvPr id="16" name="그림 15" descr="그래픽, 만화 영화, 클립아트, 창의성이(가) 표시된 사진&#10;&#10;자동 생성된 설명">
            <a:extLst>
              <a:ext uri="{FF2B5EF4-FFF2-40B4-BE49-F238E27FC236}">
                <a16:creationId xmlns:a16="http://schemas.microsoft.com/office/drawing/2014/main" id="{85129D6E-6510-32F4-4946-46811AF30E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00" y="2056134"/>
            <a:ext cx="3699096" cy="1849548"/>
          </a:xfrm>
          <a:prstGeom prst="rect">
            <a:avLst/>
          </a:prstGeom>
        </p:spPr>
      </p:pic>
      <p:pic>
        <p:nvPicPr>
          <p:cNvPr id="17" name="그림 16" descr="그래픽, 예술, 원, 상징이(가) 표시된 사진&#10;&#10;자동 생성된 설명">
            <a:extLst>
              <a:ext uri="{FF2B5EF4-FFF2-40B4-BE49-F238E27FC236}">
                <a16:creationId xmlns:a16="http://schemas.microsoft.com/office/drawing/2014/main" id="{D45B9133-B76B-DB92-A443-2D6F6D0FEFA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2" y="4975063"/>
            <a:ext cx="2444139" cy="1141726"/>
          </a:xfrm>
          <a:prstGeom prst="rect">
            <a:avLst/>
          </a:prstGeom>
        </p:spPr>
      </p:pic>
      <p:pic>
        <p:nvPicPr>
          <p:cNvPr id="35" name="그림 34" descr="그래픽, 텍스트, 로고, 폰트이(가) 표시된 사진&#10;&#10;자동 생성된 설명">
            <a:extLst>
              <a:ext uri="{FF2B5EF4-FFF2-40B4-BE49-F238E27FC236}">
                <a16:creationId xmlns:a16="http://schemas.microsoft.com/office/drawing/2014/main" id="{627FAC96-39AC-6CA6-E0D4-6B50C7258E2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65" y="4975063"/>
            <a:ext cx="2617935" cy="1724595"/>
          </a:xfrm>
          <a:prstGeom prst="rect">
            <a:avLst/>
          </a:prstGeom>
        </p:spPr>
      </p:pic>
      <p:pic>
        <p:nvPicPr>
          <p:cNvPr id="36" name="그림 35" descr="그래픽, 그래픽 디자인, 로고, 폰트이(가) 표시된 사진&#10;&#10;자동 생성된 설명">
            <a:extLst>
              <a:ext uri="{FF2B5EF4-FFF2-40B4-BE49-F238E27FC236}">
                <a16:creationId xmlns:a16="http://schemas.microsoft.com/office/drawing/2014/main" id="{B2070906-FB48-534B-7F15-C8D4FBE8C54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4" y="5558699"/>
            <a:ext cx="2173255" cy="11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8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</a:t>
            </a:r>
            <a:r>
              <a:rPr lang="en-US" altLang="ko-KR" sz="1200" dirty="0">
                <a:solidFill>
                  <a:prstClr val="black"/>
                </a:solidFill>
                <a:latin typeface="카카오 Regular"/>
                <a:ea typeface="카카오 Regular"/>
              </a:rPr>
              <a:t>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5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&lt;3-2&gt;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상세 게시글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DFD416-4A13-4FA4-BC3C-A0E9A789997A}"/>
              </a:ext>
            </a:extLst>
          </p:cNvPr>
          <p:cNvGrpSpPr/>
          <p:nvPr/>
        </p:nvGrpSpPr>
        <p:grpSpPr>
          <a:xfrm>
            <a:off x="2531250" y="851997"/>
            <a:ext cx="6088849" cy="5964761"/>
            <a:chOff x="3052386" y="760834"/>
            <a:chExt cx="5387526" cy="59647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8D2534-2A1E-4D2B-BA25-9C9F8D7A9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2386" y="760834"/>
              <a:ext cx="5387526" cy="596476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C2DE50-9D70-430A-A6F6-13B0647E9AD2}"/>
                </a:ext>
              </a:extLst>
            </p:cNvPr>
            <p:cNvSpPr txBox="1"/>
            <p:nvPr/>
          </p:nvSpPr>
          <p:spPr>
            <a:xfrm>
              <a:off x="3274242" y="2887794"/>
              <a:ext cx="368935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기존에 작성했던 게시글의 내용이 유지되고 수정 작업 진행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69995E4-AD0F-465B-B7DE-655ED9390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" t="9238" r="2485"/>
          <a:stretch/>
        </p:blipFill>
        <p:spPr>
          <a:xfrm>
            <a:off x="2790665" y="3346936"/>
            <a:ext cx="5585240" cy="21851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F4E40B-F469-4B7D-934A-A521268AF4A3}"/>
              </a:ext>
            </a:extLst>
          </p:cNvPr>
          <p:cNvSpPr txBox="1"/>
          <p:nvPr/>
        </p:nvSpPr>
        <p:spPr>
          <a:xfrm>
            <a:off x="3573253" y="4308723"/>
            <a:ext cx="3445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highlight>
                  <a:srgbClr val="F9E0C7"/>
                </a:highlight>
              </a:rPr>
              <a:t>2. </a:t>
            </a:r>
            <a:r>
              <a:rPr lang="ko-KR" altLang="en-US" sz="1100" b="1" dirty="0">
                <a:highlight>
                  <a:srgbClr val="F9E0C7"/>
                </a:highlight>
              </a:rPr>
              <a:t>수정 후 내용으로 저장되어 게시글 데이터에 나타남</a:t>
            </a:r>
          </a:p>
        </p:txBody>
      </p:sp>
    </p:spTree>
    <p:extLst>
      <p:ext uri="{BB962C8B-B14F-4D97-AF65-F5344CB8AC3E}">
        <p14:creationId xmlns:p14="http://schemas.microsoft.com/office/powerpoint/2010/main" val="19988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582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&lt;3-3&gt;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상세 게시글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삭제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CB06AE-436E-4484-8A16-CF5D77861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1927" r="1248" b="873"/>
          <a:stretch/>
        </p:blipFill>
        <p:spPr>
          <a:xfrm>
            <a:off x="283463" y="2240280"/>
            <a:ext cx="5736339" cy="37581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4AB26B-E238-46F6-8A7E-8880A415C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" t="4695" r="1042" b="898"/>
          <a:stretch/>
        </p:blipFill>
        <p:spPr>
          <a:xfrm>
            <a:off x="6172200" y="2212848"/>
            <a:ext cx="5861304" cy="37798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751786-79A5-4602-AA37-07AA21D62E9F}"/>
              </a:ext>
            </a:extLst>
          </p:cNvPr>
          <p:cNvSpPr txBox="1"/>
          <p:nvPr/>
        </p:nvSpPr>
        <p:spPr>
          <a:xfrm>
            <a:off x="3611008" y="1850128"/>
            <a:ext cx="5386542" cy="39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highlight>
                  <a:srgbClr val="F9E0C7"/>
                </a:highlight>
              </a:rPr>
              <a:t>1. </a:t>
            </a:r>
            <a:r>
              <a:rPr lang="ko-KR" altLang="en-US" sz="1300" b="1" dirty="0">
                <a:highlight>
                  <a:srgbClr val="F9E0C7"/>
                </a:highlight>
              </a:rPr>
              <a:t>이전에 작성되어 있던 </a:t>
            </a:r>
            <a:r>
              <a:rPr lang="en-US" altLang="ko-KR" sz="1300" b="1" dirty="0">
                <a:highlight>
                  <a:srgbClr val="F9E0C7"/>
                </a:highlight>
              </a:rPr>
              <a:t>96</a:t>
            </a:r>
            <a:r>
              <a:rPr lang="ko-KR" altLang="en-US" sz="1300" b="1" dirty="0">
                <a:highlight>
                  <a:srgbClr val="F9E0C7"/>
                </a:highlight>
              </a:rPr>
              <a:t>번 게시글을 삭제한 후 게시글 데이터에서 출력되지 않음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3DCD2B-E067-4F9C-AC47-BE700FC10070}"/>
              </a:ext>
            </a:extLst>
          </p:cNvPr>
          <p:cNvSpPr/>
          <p:nvPr/>
        </p:nvSpPr>
        <p:spPr>
          <a:xfrm>
            <a:off x="6364224" y="3456432"/>
            <a:ext cx="201168" cy="1645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7E40245-45A7-48BD-BC40-39638551D08A}"/>
              </a:ext>
            </a:extLst>
          </p:cNvPr>
          <p:cNvSpPr/>
          <p:nvPr/>
        </p:nvSpPr>
        <p:spPr>
          <a:xfrm>
            <a:off x="468205" y="3456432"/>
            <a:ext cx="201168" cy="1645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140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950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&lt;4&gt;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삭제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B4B78C-B584-4917-B47F-6A67C5E63126}"/>
              </a:ext>
            </a:extLst>
          </p:cNvPr>
          <p:cNvGrpSpPr/>
          <p:nvPr/>
        </p:nvGrpSpPr>
        <p:grpSpPr>
          <a:xfrm>
            <a:off x="282471" y="1986598"/>
            <a:ext cx="6305947" cy="4030216"/>
            <a:chOff x="537117" y="1986598"/>
            <a:chExt cx="6659211" cy="40302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147363-DA5C-4076-9FB8-9B40E4287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117" y="1986598"/>
              <a:ext cx="6659211" cy="403021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9AF892-48B2-43B0-A62D-764B7EEBDE82}"/>
                </a:ext>
              </a:extLst>
            </p:cNvPr>
            <p:cNvSpPr txBox="1"/>
            <p:nvPr/>
          </p:nvSpPr>
          <p:spPr>
            <a:xfrm>
              <a:off x="1536089" y="3139958"/>
              <a:ext cx="4535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작성된 게시글의 댓글 작성 후 댓글 목록이 생성 </a:t>
              </a:r>
              <a:r>
                <a:rPr lang="en-US" altLang="ko-KR" sz="1200" b="1" dirty="0">
                  <a:highlight>
                    <a:srgbClr val="F9E0C7"/>
                  </a:highlight>
                </a:rPr>
                <a:t>&amp;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생성된 댓글 수 출력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6A5E4A-B458-4AEC-B9C5-ED8B7185D2AB}"/>
                </a:ext>
              </a:extLst>
            </p:cNvPr>
            <p:cNvSpPr txBox="1"/>
            <p:nvPr/>
          </p:nvSpPr>
          <p:spPr>
            <a:xfrm>
              <a:off x="1536089" y="4204722"/>
              <a:ext cx="40529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댓글 또한 댓글을 작성한 </a:t>
              </a:r>
              <a:r>
                <a:rPr lang="en-US" altLang="ko-KR" sz="1200" b="1" dirty="0">
                  <a:highlight>
                    <a:srgbClr val="F9E0C7"/>
                  </a:highlight>
                </a:rPr>
                <a:t>user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에게만 수정 </a:t>
              </a:r>
              <a:r>
                <a:rPr lang="en-US" altLang="ko-KR" sz="1200" b="1" dirty="0">
                  <a:highlight>
                    <a:srgbClr val="F9E0C7"/>
                  </a:highlight>
                </a:rPr>
                <a:t>/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삭제 버튼 활성화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B3C2B9-9554-4251-A884-E15628797CCE}"/>
              </a:ext>
            </a:extLst>
          </p:cNvPr>
          <p:cNvGrpSpPr/>
          <p:nvPr/>
        </p:nvGrpSpPr>
        <p:grpSpPr>
          <a:xfrm>
            <a:off x="6829063" y="1986598"/>
            <a:ext cx="5125193" cy="3425313"/>
            <a:chOff x="7118430" y="1986598"/>
            <a:chExt cx="4835826" cy="342531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6870B46-983C-47AE-A577-4FA46C9AF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600"/>
            <a:stretch/>
          </p:blipFill>
          <p:spPr>
            <a:xfrm>
              <a:off x="7118430" y="1986598"/>
              <a:ext cx="4835826" cy="342531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73A6F-603C-4334-9BBE-28FBD505CE8F}"/>
                </a:ext>
              </a:extLst>
            </p:cNvPr>
            <p:cNvSpPr txBox="1"/>
            <p:nvPr/>
          </p:nvSpPr>
          <p:spPr>
            <a:xfrm>
              <a:off x="8201887" y="3699254"/>
              <a:ext cx="3222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3.</a:t>
              </a:r>
              <a:r>
                <a:rPr lang="ko-KR" altLang="en-US" sz="1200" b="1" dirty="0"/>
                <a:t> 현재 </a:t>
              </a:r>
              <a:r>
                <a:rPr lang="en-US" altLang="ko-KR" sz="1200" b="1" dirty="0"/>
                <a:t>user </a:t>
              </a:r>
              <a:r>
                <a:rPr lang="ko-KR" altLang="en-US" sz="1200" b="1" u="sng" dirty="0" err="1"/>
                <a:t>재원씨야호</a:t>
              </a:r>
              <a:r>
                <a:rPr lang="en-US" altLang="ko-KR" sz="1200" b="1" u="sng" dirty="0"/>
                <a:t>240001</a:t>
              </a:r>
              <a:br>
                <a:rPr lang="en-US" altLang="ko-KR" sz="1200" b="1" u="sng" dirty="0"/>
              </a:br>
              <a:r>
                <a:rPr lang="en-US" altLang="ko-KR" sz="1200" b="1" dirty="0"/>
                <a:t>(</a:t>
              </a:r>
              <a:r>
                <a:rPr lang="ko-KR" altLang="en-US" sz="1200" b="1" dirty="0" err="1"/>
                <a:t>푸바오짱의</a:t>
              </a:r>
              <a:r>
                <a:rPr lang="ko-KR" altLang="en-US" sz="1200" b="1" dirty="0"/>
                <a:t> 댓글에는 수정</a:t>
              </a:r>
              <a:r>
                <a:rPr lang="en-US" altLang="ko-KR" sz="1200" b="1" dirty="0"/>
                <a:t>/</a:t>
              </a:r>
              <a:r>
                <a:rPr lang="ko-KR" altLang="en-US" sz="1200" b="1" dirty="0"/>
                <a:t>삭제 버튼이 보이지 않음</a:t>
              </a:r>
              <a:r>
                <a:rPr lang="en-US" altLang="ko-KR" sz="1200" b="1" u="sng" dirty="0"/>
                <a:t>)</a:t>
              </a:r>
              <a:endParaRPr lang="ko-KR" altLang="en-US" sz="12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2573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242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&lt;4-1&gt;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삭제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6739A8-351B-42C0-8790-E4C1A7724E92}"/>
              </a:ext>
            </a:extLst>
          </p:cNvPr>
          <p:cNvGrpSpPr/>
          <p:nvPr/>
        </p:nvGrpSpPr>
        <p:grpSpPr>
          <a:xfrm>
            <a:off x="1114894" y="987620"/>
            <a:ext cx="5176178" cy="5748762"/>
            <a:chOff x="2696806" y="1036161"/>
            <a:chExt cx="5016932" cy="563443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3226BCF-037A-4D37-BFA8-4D432A3C0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6807" y="2870740"/>
              <a:ext cx="4973212" cy="19938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4A28725-05B0-4820-BFBC-DFBBD6B9F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3" t="7089"/>
            <a:stretch/>
          </p:blipFill>
          <p:spPr>
            <a:xfrm>
              <a:off x="2696806" y="1036161"/>
              <a:ext cx="4977550" cy="179848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63EB66-C592-4BC3-9727-AB9A30B2E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5489"/>
            <a:stretch/>
          </p:blipFill>
          <p:spPr>
            <a:xfrm>
              <a:off x="2740526" y="4942702"/>
              <a:ext cx="4973212" cy="172789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FB3DC8-ECD5-40AF-975F-70BD87E5A354}"/>
              </a:ext>
            </a:extLst>
          </p:cNvPr>
          <p:cNvSpPr txBox="1"/>
          <p:nvPr/>
        </p:nvSpPr>
        <p:spPr>
          <a:xfrm>
            <a:off x="6970490" y="1812619"/>
            <a:ext cx="3790559" cy="4158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highlight>
                  <a:srgbClr val="F9E0C7"/>
                </a:highlight>
              </a:rPr>
              <a:t>1. </a:t>
            </a:r>
            <a:r>
              <a:rPr lang="ko-KR" altLang="en-US" sz="1300" b="1" dirty="0">
                <a:highlight>
                  <a:srgbClr val="F9E0C7"/>
                </a:highlight>
              </a:rPr>
              <a:t>기존에 작성했던 댓글 목록 </a:t>
            </a:r>
            <a:r>
              <a:rPr lang="en-US" altLang="ko-KR" sz="1300" b="1" dirty="0">
                <a:highlight>
                  <a:srgbClr val="F9E0C7"/>
                </a:highlight>
              </a:rPr>
              <a:t>(</a:t>
            </a:r>
            <a:r>
              <a:rPr lang="ko-KR" altLang="en-US" sz="1300" b="1" dirty="0">
                <a:highlight>
                  <a:srgbClr val="F9E0C7"/>
                </a:highlight>
              </a:rPr>
              <a:t>작성한 </a:t>
            </a:r>
            <a:r>
              <a:rPr lang="en-US" altLang="ko-KR" sz="1300" b="1" dirty="0">
                <a:highlight>
                  <a:srgbClr val="F9E0C7"/>
                </a:highlight>
              </a:rPr>
              <a:t>user</a:t>
            </a:r>
            <a:r>
              <a:rPr lang="ko-KR" altLang="en-US" sz="1300" b="1" dirty="0">
                <a:highlight>
                  <a:srgbClr val="F9E0C7"/>
                </a:highlight>
              </a:rPr>
              <a:t>의 수정 삭제 </a:t>
            </a:r>
            <a:r>
              <a:rPr lang="en-US" altLang="ko-KR" sz="1300" b="1" dirty="0">
                <a:highlight>
                  <a:srgbClr val="F9E0C7"/>
                </a:highlight>
              </a:rPr>
              <a:t>)</a:t>
            </a:r>
            <a:endParaRPr lang="ko-KR" altLang="en-US" sz="1300" b="1" dirty="0">
              <a:highlight>
                <a:srgbClr val="F9E0C7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3EC1C1-8E3E-4C75-BB27-4D9E16CE5437}"/>
              </a:ext>
            </a:extLst>
          </p:cNvPr>
          <p:cNvSpPr txBox="1"/>
          <p:nvPr/>
        </p:nvSpPr>
        <p:spPr>
          <a:xfrm>
            <a:off x="6970491" y="3784099"/>
            <a:ext cx="3790559" cy="4158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highlight>
                  <a:srgbClr val="F9E0C7"/>
                </a:highlight>
              </a:rPr>
              <a:t>2. </a:t>
            </a:r>
            <a:r>
              <a:rPr lang="ko-KR" altLang="en-US" sz="1300" b="1" dirty="0">
                <a:highlight>
                  <a:srgbClr val="F9E0C7"/>
                </a:highlight>
              </a:rPr>
              <a:t>수정 버튼 클릭</a:t>
            </a:r>
            <a:r>
              <a:rPr lang="en-US" altLang="ko-KR" sz="1300" b="1" dirty="0">
                <a:highlight>
                  <a:srgbClr val="F9E0C7"/>
                </a:highlight>
              </a:rPr>
              <a:t> </a:t>
            </a:r>
            <a:r>
              <a:rPr lang="ko-KR" altLang="en-US" sz="1300" b="1" dirty="0">
                <a:highlight>
                  <a:srgbClr val="F9E0C7"/>
                </a:highlight>
              </a:rPr>
              <a:t>수정 진행</a:t>
            </a:r>
            <a:r>
              <a:rPr lang="en-US" altLang="ko-KR" sz="1300" b="1" dirty="0">
                <a:highlight>
                  <a:srgbClr val="F9E0C7"/>
                </a:highlight>
              </a:rPr>
              <a:t> (</a:t>
            </a:r>
            <a:r>
              <a:rPr lang="ko-KR" altLang="en-US" sz="1300" b="1" dirty="0">
                <a:highlight>
                  <a:srgbClr val="F9E0C7"/>
                </a:highlight>
              </a:rPr>
              <a:t>기존 댓글 불러온 후 수정</a:t>
            </a:r>
            <a:r>
              <a:rPr lang="en-US" altLang="ko-KR" sz="1300" b="1" dirty="0">
                <a:highlight>
                  <a:srgbClr val="F9E0C7"/>
                </a:highlight>
              </a:rPr>
              <a:t>)</a:t>
            </a:r>
            <a:endParaRPr lang="ko-KR" altLang="en-US" sz="1300" b="1" dirty="0">
              <a:highlight>
                <a:srgbClr val="F9E0C7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A52B00-BC77-49B8-A897-0CB1BAEEBC84}"/>
              </a:ext>
            </a:extLst>
          </p:cNvPr>
          <p:cNvSpPr txBox="1"/>
          <p:nvPr/>
        </p:nvSpPr>
        <p:spPr>
          <a:xfrm>
            <a:off x="6970491" y="5616046"/>
            <a:ext cx="3790559" cy="246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highlight>
                  <a:srgbClr val="F9E0C7"/>
                </a:highlight>
              </a:rPr>
              <a:t>3. </a:t>
            </a:r>
            <a:r>
              <a:rPr lang="ko-KR" altLang="en-US" sz="1300" b="1" dirty="0">
                <a:highlight>
                  <a:srgbClr val="F9E0C7"/>
                </a:highlight>
              </a:rPr>
              <a:t>수정 된 후의 댓글로 업데이트 </a:t>
            </a:r>
            <a:r>
              <a:rPr lang="en-US" altLang="ko-KR" sz="1300" b="1" dirty="0">
                <a:highlight>
                  <a:srgbClr val="F9E0C7"/>
                </a:highlight>
              </a:rPr>
              <a:t>OK</a:t>
            </a:r>
            <a:endParaRPr lang="ko-KR" altLang="en-US" sz="1300" b="1" dirty="0">
              <a:highlight>
                <a:srgbClr val="F9E0C7"/>
              </a:highlight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A6912D6-80E6-4D1B-BF8B-1715185A0387}"/>
              </a:ext>
            </a:extLst>
          </p:cNvPr>
          <p:cNvCxnSpPr/>
          <p:nvPr/>
        </p:nvCxnSpPr>
        <p:spPr>
          <a:xfrm>
            <a:off x="8796528" y="2276856"/>
            <a:ext cx="0" cy="978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30BD91C-1FD1-4BE6-8FAC-268E6DF06962}"/>
              </a:ext>
            </a:extLst>
          </p:cNvPr>
          <p:cNvCxnSpPr/>
          <p:nvPr/>
        </p:nvCxnSpPr>
        <p:spPr>
          <a:xfrm>
            <a:off x="8796528" y="4233672"/>
            <a:ext cx="0" cy="978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5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 기능 코드 리뷰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06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ERD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CE1FAB-8414-4AA5-B7FB-7073C83A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000" y="1159017"/>
            <a:ext cx="8146000" cy="52024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69A3FE1-C4BC-4E95-A49C-98C0AA3D19FB}"/>
              </a:ext>
            </a:extLst>
          </p:cNvPr>
          <p:cNvSpPr/>
          <p:nvPr/>
        </p:nvSpPr>
        <p:spPr>
          <a:xfrm>
            <a:off x="4783015" y="2471895"/>
            <a:ext cx="1312985" cy="24116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7C3603-415E-49B9-B124-17BD759BCFEE}"/>
              </a:ext>
            </a:extLst>
          </p:cNvPr>
          <p:cNvSpPr/>
          <p:nvPr/>
        </p:nvSpPr>
        <p:spPr>
          <a:xfrm>
            <a:off x="2491992" y="4531807"/>
            <a:ext cx="1225898" cy="33159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B206F7-1B49-464F-85C9-268A19588259}"/>
              </a:ext>
            </a:extLst>
          </p:cNvPr>
          <p:cNvSpPr/>
          <p:nvPr/>
        </p:nvSpPr>
        <p:spPr>
          <a:xfrm>
            <a:off x="8231275" y="3367872"/>
            <a:ext cx="1225898" cy="19929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8AA329-C46E-4BD2-AED8-22E7B461C048}"/>
              </a:ext>
            </a:extLst>
          </p:cNvPr>
          <p:cNvSpPr/>
          <p:nvPr/>
        </p:nvSpPr>
        <p:spPr>
          <a:xfrm>
            <a:off x="8231275" y="5590261"/>
            <a:ext cx="1354852" cy="15547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99D311-6F2A-46B9-8D4E-E0C28A06CCB4}"/>
              </a:ext>
            </a:extLst>
          </p:cNvPr>
          <p:cNvSpPr/>
          <p:nvPr/>
        </p:nvSpPr>
        <p:spPr>
          <a:xfrm>
            <a:off x="8231275" y="4091353"/>
            <a:ext cx="1225898" cy="19929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50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817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&lt;5&gt;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API</a:t>
            </a:r>
            <a:r>
              <a:rPr lang="ko-KR" altLang="en-US" sz="3200" b="1" spc="-300" dirty="0"/>
              <a:t>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671B4B-8AAF-43C3-ACFC-86CCA5BF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5" y="1918411"/>
            <a:ext cx="11193930" cy="38091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528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755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&lt;6&gt;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 Entity </a:t>
            </a:r>
            <a:r>
              <a:rPr lang="ko-KR" altLang="en-US" sz="3200" b="1" spc="-300" dirty="0"/>
              <a:t>설정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8B4899-A436-4676-B11B-CF7D1D9957D5}"/>
              </a:ext>
            </a:extLst>
          </p:cNvPr>
          <p:cNvGrpSpPr/>
          <p:nvPr/>
        </p:nvGrpSpPr>
        <p:grpSpPr>
          <a:xfrm>
            <a:off x="537117" y="858794"/>
            <a:ext cx="11221746" cy="5718217"/>
            <a:chOff x="537117" y="1128709"/>
            <a:chExt cx="11221746" cy="54483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A0EF344-A2E8-4930-9DD7-B5EB6BBBD24A}"/>
                </a:ext>
              </a:extLst>
            </p:cNvPr>
            <p:cNvSpPr/>
            <p:nvPr/>
          </p:nvSpPr>
          <p:spPr>
            <a:xfrm>
              <a:off x="537117" y="1128709"/>
              <a:ext cx="11221746" cy="54483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en-US" altLang="ko-KR" sz="1300" dirty="0">
                <a:solidFill>
                  <a:srgbClr val="0033B3"/>
                </a:solidFill>
                <a:effectLst/>
                <a:latin typeface="+mj-ea"/>
                <a:ea typeface="+mj-ea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public class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BoardEntity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{</a:t>
              </a:r>
            </a:p>
            <a:p>
              <a:pPr lvl="1">
                <a:lnSpc>
                  <a:spcPct val="150000"/>
                </a:lnSpc>
              </a:pPr>
              <a:br>
                <a:rPr lang="en-US" altLang="ko-KR" sz="12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 </a:t>
              </a:r>
              <a:r>
                <a:rPr lang="en-US" altLang="ko-KR" sz="1300" b="1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@ManyToOne</a:t>
              </a:r>
              <a:br>
                <a:rPr lang="en-US" altLang="ko-KR" sz="1300" b="1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b="1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    @JoinColumn</a:t>
              </a:r>
              <a: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(name = </a:t>
              </a:r>
              <a:r>
                <a:rPr lang="en-US" altLang="ko-KR" sz="1300" b="1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"MEMBER_ID"</a:t>
              </a:r>
              <a: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)</a:t>
              </a:r>
              <a:b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private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MemberEntity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memberEntity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i="1" dirty="0">
                  <a:solidFill>
                    <a:srgbClr val="8C8C8C"/>
                  </a:solidFill>
                  <a:latin typeface="+mj-ea"/>
                  <a:ea typeface="+mj-ea"/>
                </a:rPr>
                <a:t>  </a:t>
              </a:r>
              <a:r>
                <a:rPr lang="en-US" altLang="ko-KR" sz="1300" b="1" u="sng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@OneToMany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(mappedBy = </a:t>
              </a:r>
              <a:r>
                <a:rPr lang="en-US" altLang="ko-KR" sz="1300" b="1" u="sng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b="1" u="sng" dirty="0" err="1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boardEntity</a:t>
              </a:r>
              <a:r>
                <a:rPr lang="en-US" altLang="ko-KR" sz="1300" b="1" u="sng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, fetch = </a:t>
              </a:r>
              <a:r>
                <a:rPr lang="en-US" altLang="ko-KR" sz="1300" b="1" u="sng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FetchType</a:t>
              </a:r>
              <a:r>
                <a:rPr lang="en-US" altLang="ko-KR" sz="1300" b="1" u="sng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b="1" i="1" u="sng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EAGER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,  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b="1" dirty="0">
                  <a:solidFill>
                    <a:srgbClr val="080808"/>
                  </a:solidFill>
                  <a:latin typeface="+mj-ea"/>
                  <a:ea typeface="+mj-ea"/>
                </a:rPr>
                <a:t>				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cascade = </a:t>
              </a:r>
              <a:r>
                <a:rPr lang="en-US" altLang="ko-KR" sz="1300" b="1" u="sng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CascadeType</a:t>
              </a:r>
              <a:r>
                <a:rPr lang="en-US" altLang="ko-KR" sz="1300" b="1" u="sng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b="1" i="1" u="sng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ALL</a:t>
              </a:r>
              <a:r>
                <a:rPr lang="en-US" altLang="ko-KR" sz="1300" b="1" u="sng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,orphanRemoval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= </a:t>
              </a:r>
              <a:r>
                <a:rPr lang="en-US" altLang="ko-KR" sz="1300" b="1" u="sng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true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)</a:t>
              </a:r>
              <a:b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@OrderBy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id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asc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)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댓글 정렬 기능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private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&gt; 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replies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ArrayList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&lt;&gt;();</a:t>
              </a:r>
            </a:p>
            <a:p>
              <a:pPr lvl="1">
                <a:lnSpc>
                  <a:spcPct val="150000"/>
                </a:lnSpc>
              </a:pPr>
              <a:endParaRPr lang="en-US" altLang="ko-KR" sz="1200" dirty="0">
                <a:solidFill>
                  <a:srgbClr val="080808"/>
                </a:solidFill>
                <a:latin typeface="+mj-ea"/>
                <a:ea typeface="+mj-ea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public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+mj-ea"/>
                  <a:ea typeface="+mj-ea"/>
                </a:rPr>
                <a:t>BoardEntity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Long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id,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title,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category,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writer,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content,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int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view)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id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id;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title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title;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  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category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category;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writer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writer;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content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content;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view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view;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}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rgbClr val="080808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0024570-787C-4845-A1C6-92E27EF1986A}"/>
                </a:ext>
              </a:extLst>
            </p:cNvPr>
            <p:cNvSpPr/>
            <p:nvPr/>
          </p:nvSpPr>
          <p:spPr>
            <a:xfrm>
              <a:off x="1097280" y="1722685"/>
              <a:ext cx="3108960" cy="959472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61C1799-53A2-4DC1-B5DF-5E701E78914D}"/>
                </a:ext>
              </a:extLst>
            </p:cNvPr>
            <p:cNvSpPr/>
            <p:nvPr/>
          </p:nvSpPr>
          <p:spPr>
            <a:xfrm>
              <a:off x="1071261" y="2896076"/>
              <a:ext cx="9159859" cy="1117601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1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89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&lt;6-1&gt;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 DTO </a:t>
            </a:r>
            <a:r>
              <a:rPr lang="ko-KR" altLang="en-US" sz="3200" b="1" spc="-300" dirty="0"/>
              <a:t>설정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0EF344-A2E8-4930-9DD7-B5EB6BBBD24A}"/>
              </a:ext>
            </a:extLst>
          </p:cNvPr>
          <p:cNvSpPr/>
          <p:nvPr/>
        </p:nvSpPr>
        <p:spPr>
          <a:xfrm>
            <a:off x="537117" y="858794"/>
            <a:ext cx="11221746" cy="57182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300" dirty="0">
                <a:solidFill>
                  <a:srgbClr val="0033B3"/>
                </a:solidFill>
                <a:effectLst/>
              </a:rPr>
              <a:t>public class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BoardDTO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Long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id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title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category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writer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content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int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view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Timestamp 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createdTime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Timestamp 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modifiedTime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List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&lt;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ReplyDTO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ReplyResponseDTO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&gt;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replies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public static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BoardDTO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 err="1">
                <a:solidFill>
                  <a:srgbClr val="00627A"/>
                </a:solidFill>
                <a:effectLst/>
              </a:rPr>
              <a:t>EntityToDto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BoardEntity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 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ModelMapper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modelMapper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new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ModelMapper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return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modelMapper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.map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,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BoardDTO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class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}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public </a:t>
            </a:r>
            <a:r>
              <a:rPr lang="en-US" altLang="ko-KR" sz="1300" dirty="0" err="1">
                <a:solidFill>
                  <a:srgbClr val="00627A"/>
                </a:solidFill>
                <a:effectLst/>
              </a:rPr>
              <a:t>BoardDTO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BoardEntity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 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id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boardEntity.getId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title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boardEntity.getTitle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category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boardEntity.getCategory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writer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boardEntity.getWriter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content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boardEntity.getContent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view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boardEntity.getView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</a:p>
          <a:p>
            <a:pPr lvl="1"/>
            <a:r>
              <a:rPr lang="en-US" altLang="ko-KR" sz="1300" dirty="0">
                <a:solidFill>
                  <a:srgbClr val="080808"/>
                </a:solidFill>
              </a:rPr>
              <a:t>}</a:t>
            </a:r>
            <a:endParaRPr lang="en-US" altLang="ko-KR" sz="1300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50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68BA2F-BF77-4102-88A8-D61363C67E0C}"/>
              </a:ext>
            </a:extLst>
          </p:cNvPr>
          <p:cNvGrpSpPr/>
          <p:nvPr/>
        </p:nvGrpSpPr>
        <p:grpSpPr>
          <a:xfrm>
            <a:off x="432550" y="1129279"/>
            <a:ext cx="5663450" cy="5236445"/>
            <a:chOff x="437725" y="1074234"/>
            <a:chExt cx="5814245" cy="56621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9FA312-F1DA-4503-9A34-9F91A215E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725" y="1074234"/>
              <a:ext cx="5814245" cy="56621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07604A-FC58-48C3-85A1-8433EC12ED59}"/>
                </a:ext>
              </a:extLst>
            </p:cNvPr>
            <p:cNvSpPr txBox="1"/>
            <p:nvPr/>
          </p:nvSpPr>
          <p:spPr>
            <a:xfrm>
              <a:off x="437725" y="1097314"/>
              <a:ext cx="26997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기능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(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카테고리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제목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내용 저장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)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76965" y="1084788"/>
            <a:ext cx="5580927" cy="5468484"/>
            <a:chOff x="6323175" y="1084788"/>
            <a:chExt cx="5580927" cy="54684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2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9E880D"/>
                  </a:solidFill>
                  <a:effectLst/>
                </a:rPr>
                <a:t>@PostMapping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“api/board/create-board"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100" i="1" dirty="0">
                  <a:solidFill>
                    <a:srgbClr val="080808"/>
                  </a:solidFill>
                  <a:effectLst/>
                </a:rPr>
                <a:t>String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createBoard</a:t>
              </a:r>
              <a:r>
                <a:rPr lang="en-US" altLang="ko-KR" sz="11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b="1" u="sng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1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100" b="1" u="sng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1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 {</a:t>
              </a:r>
            </a:p>
            <a:p>
              <a:pPr lvl="1">
                <a:lnSpc>
                  <a:spcPct val="150000"/>
                </a:lnSpc>
              </a:pP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boardDTO.getTitle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boardDTO.getCategory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getWriter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boardDTO.getContent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boardDTO.getView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);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</a:t>
              </a:r>
              <a:r>
                <a:rPr lang="en-US" altLang="ko-KR" sz="1200" b="1" u="sng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b="1" u="sng" dirty="0" err="1">
                  <a:solidFill>
                    <a:srgbClr val="080808"/>
                  </a:solidFill>
                  <a:effectLst/>
                </a:rPr>
                <a:t>boardService.</a:t>
              </a:r>
              <a:r>
                <a:rPr lang="en-US" altLang="ko-KR" sz="1200" b="1" u="sng" dirty="0" err="1">
                  <a:solidFill>
                    <a:srgbClr val="7A7A43"/>
                  </a:solidFill>
                  <a:effectLst/>
                </a:rPr>
                <a:t>create</a:t>
              </a:r>
              <a:r>
                <a:rPr lang="en-US" altLang="ko-KR" sz="12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b="1" u="sng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2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ResponseEntity.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status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HttpStatus.CREATED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100" dirty="0">
                  <a:solidFill>
                    <a:srgbClr val="7A7A43"/>
                  </a:solidFill>
                  <a:effectLst/>
                </a:rPr>
                <a:t>body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작성 완료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767756" y="1084788"/>
              <a:ext cx="269176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 </a:t>
              </a:r>
              <a:r>
                <a:rPr lang="ko-KR" altLang="en-US" sz="1400" b="1" dirty="0"/>
                <a:t>게시글 작성 </a:t>
              </a:r>
              <a:r>
                <a:rPr lang="en-US" altLang="ko-KR" sz="1400" b="1" dirty="0"/>
                <a:t>(CREATE) </a:t>
              </a:r>
              <a:r>
                <a:rPr lang="en-US" altLang="ko-KR" sz="1400" b="1" dirty="0" err="1"/>
                <a:t>api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3764" y="1076579"/>
            <a:ext cx="5580927" cy="5476693"/>
            <a:chOff x="-2043029" y="2650085"/>
            <a:chExt cx="5580927" cy="54766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sz="1000" dirty="0">
                <a:solidFill>
                  <a:srgbClr val="0033B3"/>
                </a:solidFill>
              </a:endParaRPr>
            </a:p>
            <a:p>
              <a:pPr lvl="1"/>
              <a:r>
                <a:rPr lang="en-US" altLang="ko-KR" sz="1000" dirty="0">
                  <a:solidFill>
                    <a:srgbClr val="0033B3"/>
                  </a:solidFill>
                </a:rPr>
                <a:t>const </a:t>
              </a:r>
              <a:r>
                <a:rPr lang="en-US" altLang="ko-KR" sz="1000" dirty="0" err="1">
                  <a:solidFill>
                    <a:srgbClr val="00627A"/>
                  </a:solidFill>
                </a:rPr>
                <a:t>handleInputCheck</a:t>
              </a:r>
              <a:r>
                <a:rPr lang="en-US" altLang="ko-KR" sz="1000" dirty="0">
                  <a:solidFill>
                    <a:srgbClr val="00627A"/>
                  </a:solidFill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dirty="0">
                  <a:solidFill>
                    <a:srgbClr val="0033B3"/>
                  </a:solidFill>
                </a:rPr>
                <a:t>async </a:t>
              </a:r>
              <a:r>
                <a:rPr lang="en-US" altLang="ko-KR" sz="1000" dirty="0">
                  <a:solidFill>
                    <a:srgbClr val="080808"/>
                  </a:solidFill>
                </a:rPr>
                <a:t>(e) =&gt; {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 err="1">
                  <a:solidFill>
                    <a:srgbClr val="080808"/>
                  </a:solidFill>
                </a:rPr>
                <a:t>e.</a:t>
              </a:r>
              <a:r>
                <a:rPr lang="en-US" altLang="ko-KR" sz="1000" dirty="0" err="1">
                  <a:solidFill>
                    <a:srgbClr val="7A7A43"/>
                  </a:solidFill>
                </a:rPr>
                <a:t>preventDefault</a:t>
              </a:r>
              <a:r>
                <a:rPr lang="en-US" altLang="ko-KR" sz="1000" dirty="0">
                  <a:solidFill>
                    <a:srgbClr val="080808"/>
                  </a:solidFill>
                </a:rPr>
                <a:t>();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사용할 입력 필드 초기화 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-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새 게시글 작성 시 기존의 입력 내용이 지워지고 새로운 데이터 입력</a:t>
              </a:r>
              <a:br>
                <a:rPr lang="en-US" altLang="ko-KR" sz="1000" i="1" dirty="0">
                  <a:solidFill>
                    <a:srgbClr val="8C8C8C"/>
                  </a:solidFill>
                </a:rPr>
              </a:br>
              <a:r>
                <a:rPr lang="en-US" altLang="ko-KR" sz="1000" i="1" dirty="0">
                  <a:solidFill>
                    <a:srgbClr val="8C8C8C"/>
                  </a:solidFill>
                </a:rPr>
                <a:t>    </a:t>
              </a:r>
              <a:r>
                <a:rPr lang="en-US" altLang="ko-KR" sz="1000" dirty="0" err="1">
                  <a:solidFill>
                    <a:srgbClr val="830091"/>
                  </a:solidFill>
                </a:rPr>
                <a:t>document</a:t>
              </a:r>
              <a:r>
                <a:rPr lang="en-US" altLang="ko-KR" sz="1000" dirty="0" err="1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 err="1">
                  <a:solidFill>
                    <a:srgbClr val="7A7A43"/>
                  </a:solidFill>
                </a:rPr>
                <a:t>getElementById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 err="1">
                  <a:solidFill>
                    <a:srgbClr val="067D17"/>
                  </a:solidFill>
                </a:rPr>
                <a:t>category_input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>
                  <a:solidFill>
                    <a:srgbClr val="080808"/>
                  </a:solidFill>
                </a:rPr>
                <a:t>).</a:t>
              </a:r>
              <a:r>
                <a:rPr lang="en-US" altLang="ko-KR" sz="1000" dirty="0">
                  <a:solidFill>
                    <a:srgbClr val="871094"/>
                  </a:solidFill>
                </a:rPr>
                <a:t>value </a:t>
              </a:r>
              <a:r>
                <a:rPr lang="en-US" altLang="ko-KR" sz="1000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</a:rPr>
                <a:t>' '</a:t>
              </a:r>
              <a:r>
                <a:rPr lang="en-US" altLang="ko-KR" sz="1000" dirty="0">
                  <a:solidFill>
                    <a:srgbClr val="080808"/>
                  </a:solidFill>
                </a:rPr>
                <a:t>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 err="1">
                  <a:solidFill>
                    <a:srgbClr val="830091"/>
                  </a:solidFill>
                </a:rPr>
                <a:t>document</a:t>
              </a:r>
              <a:r>
                <a:rPr lang="en-US" altLang="ko-KR" sz="1000" dirty="0" err="1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 err="1">
                  <a:solidFill>
                    <a:srgbClr val="7A7A43"/>
                  </a:solidFill>
                </a:rPr>
                <a:t>getElementById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 err="1">
                  <a:solidFill>
                    <a:srgbClr val="067D17"/>
                  </a:solidFill>
                </a:rPr>
                <a:t>title_input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>
                  <a:solidFill>
                    <a:srgbClr val="080808"/>
                  </a:solidFill>
                </a:rPr>
                <a:t>).</a:t>
              </a:r>
              <a:r>
                <a:rPr lang="en-US" altLang="ko-KR" sz="1000" dirty="0">
                  <a:solidFill>
                    <a:srgbClr val="871094"/>
                  </a:solidFill>
                </a:rPr>
                <a:t>value </a:t>
              </a:r>
              <a:r>
                <a:rPr lang="en-US" altLang="ko-KR" sz="1000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</a:rPr>
                <a:t>' '</a:t>
              </a:r>
              <a:r>
                <a:rPr lang="en-US" altLang="ko-KR" sz="1000" dirty="0">
                  <a:solidFill>
                    <a:srgbClr val="080808"/>
                  </a:solidFill>
                </a:rPr>
                <a:t>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>
                  <a:solidFill>
                    <a:srgbClr val="830091"/>
                  </a:solidFill>
                </a:rPr>
                <a:t>console</a:t>
              </a:r>
              <a:r>
                <a:rPr lang="en-US" altLang="ko-KR" sz="1000" dirty="0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>
                  <a:solidFill>
                    <a:srgbClr val="7A7A43"/>
                  </a:solidFill>
                </a:rPr>
                <a:t>log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ko-KR" altLang="en-US" sz="1000" dirty="0">
                  <a:solidFill>
                    <a:srgbClr val="067D17"/>
                  </a:solidFill>
                  <a:ea typeface="맑은 고딕" panose="020B0503020000020004" pitchFamily="50" charset="-127"/>
                </a:rPr>
                <a:t>게시글 작성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>
                  <a:solidFill>
                    <a:srgbClr val="080808"/>
                  </a:solidFill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/**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요청할 데이터 객체 생성 </a:t>
              </a:r>
              <a:r>
                <a:rPr lang="ko-KR" altLang="en-US" sz="1000" i="1" dirty="0">
                  <a:solidFill>
                    <a:srgbClr val="8C8C8C"/>
                  </a:solidFill>
                </a:rPr>
                <a:t>*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</a:t>
              </a:r>
              <a:br>
                <a:rPr lang="en-US" altLang="ko-KR" sz="1000" i="1" dirty="0">
                  <a:solidFill>
                    <a:srgbClr val="8C8C8C"/>
                  </a:solidFill>
                </a:rPr>
              </a:br>
              <a:r>
                <a:rPr lang="en-US" altLang="ko-KR" sz="1000" i="1" dirty="0">
                  <a:solidFill>
                    <a:srgbClr val="8C8C8C"/>
                  </a:solidFill>
                </a:rPr>
                <a:t>    </a:t>
              </a:r>
              <a:r>
                <a:rPr lang="en-US" altLang="ko-KR" sz="1000" b="1" u="sng" dirty="0">
                  <a:solidFill>
                    <a:srgbClr val="0033B3"/>
                  </a:solidFill>
                </a:rPr>
                <a:t>const </a:t>
              </a:r>
              <a:r>
                <a:rPr lang="en-US" altLang="ko-KR" sz="1000" b="1" u="sng" dirty="0" err="1">
                  <a:solidFill>
                    <a:srgbClr val="248F8F"/>
                  </a:solidFill>
                </a:rPr>
                <a:t>request_data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 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= {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title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title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category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category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content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content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writer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writer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};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>
                  <a:solidFill>
                    <a:srgbClr val="830091"/>
                  </a:solidFill>
                </a:rPr>
                <a:t>console</a:t>
              </a:r>
              <a:r>
                <a:rPr lang="en-US" altLang="ko-KR" sz="1000" dirty="0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>
                  <a:solidFill>
                    <a:srgbClr val="7A7A43"/>
                  </a:solidFill>
                </a:rPr>
                <a:t>log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"</a:t>
              </a:r>
              <a:r>
                <a:rPr lang="ko-KR" altLang="en-US" sz="1000" dirty="0">
                  <a:solidFill>
                    <a:srgbClr val="067D17"/>
                  </a:solidFill>
                  <a:ea typeface="맑은 고딕" panose="020B0503020000020004" pitchFamily="50" charset="-127"/>
                </a:rPr>
                <a:t>요청한 데이터</a:t>
              </a:r>
              <a:r>
                <a:rPr lang="en-US" altLang="ko-KR" sz="1000" dirty="0">
                  <a:solidFill>
                    <a:srgbClr val="067D17"/>
                  </a:solidFill>
                </a:rPr>
                <a:t>"</a:t>
              </a:r>
              <a:r>
                <a:rPr lang="en-US" altLang="ko-KR" sz="1000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dirty="0" err="1">
                  <a:solidFill>
                    <a:srgbClr val="248F8F"/>
                  </a:solidFill>
                </a:rPr>
                <a:t>request_data</a:t>
              </a:r>
              <a:r>
                <a:rPr lang="en-US" altLang="ko-KR" sz="1000" dirty="0">
                  <a:solidFill>
                    <a:srgbClr val="080808"/>
                  </a:solidFill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>
                  <a:solidFill>
                    <a:srgbClr val="0033B3"/>
                  </a:solidFill>
                </a:rPr>
                <a:t>try </a:t>
              </a:r>
              <a:r>
                <a:rPr lang="en-US" altLang="ko-KR" sz="1000" dirty="0">
                  <a:solidFill>
                    <a:srgbClr val="080808"/>
                  </a:solidFill>
                </a:rPr>
                <a:t>{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</a:t>
              </a:r>
              <a:r>
                <a:rPr lang="en-US" altLang="ko-KR" sz="1000" b="1" i="1" dirty="0">
                  <a:solidFill>
                    <a:srgbClr val="8C8C8C"/>
                  </a:solidFill>
                </a:rPr>
                <a:t>/** </a:t>
              </a:r>
              <a:r>
                <a:rPr lang="ko-KR" altLang="en-US" sz="1000" b="1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게시글 생성 요청 전송 </a:t>
              </a:r>
              <a:r>
                <a:rPr lang="ko-KR" altLang="en-US" sz="1000" b="1" i="1" dirty="0">
                  <a:solidFill>
                    <a:srgbClr val="8C8C8C"/>
                  </a:solidFill>
                </a:rPr>
                <a:t>*</a:t>
              </a:r>
              <a:r>
                <a:rPr lang="en-US" altLang="ko-KR" sz="1000" b="1" i="1" dirty="0">
                  <a:solidFill>
                    <a:srgbClr val="8C8C8C"/>
                  </a:solidFill>
                </a:rPr>
                <a:t>/</a:t>
              </a:r>
              <a:br>
                <a:rPr lang="en-US" altLang="ko-KR" sz="1000" b="1" i="1" dirty="0">
                  <a:solidFill>
                    <a:srgbClr val="8C8C8C"/>
                  </a:solidFill>
                </a:rPr>
              </a:br>
              <a:r>
                <a:rPr lang="en-US" altLang="ko-KR" sz="1000" b="1" i="1" dirty="0">
                  <a:solidFill>
                    <a:srgbClr val="8C8C8C"/>
                  </a:solidFill>
                </a:rPr>
                <a:t>        </a:t>
              </a:r>
              <a:r>
                <a:rPr lang="en-US" altLang="ko-KR" sz="1000" b="1" dirty="0">
                  <a:solidFill>
                    <a:srgbClr val="0033B3"/>
                  </a:solidFill>
                </a:rPr>
                <a:t>let </a:t>
              </a:r>
              <a:r>
                <a:rPr lang="en-US" altLang="ko-KR" sz="1000" b="1" dirty="0">
                  <a:solidFill>
                    <a:srgbClr val="248F8F"/>
                  </a:solidFill>
                </a:rPr>
                <a:t>response </a:t>
              </a:r>
              <a:r>
                <a:rPr lang="en-US" altLang="ko-KR" sz="1000" b="1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b="1" dirty="0">
                  <a:solidFill>
                    <a:srgbClr val="0033B3"/>
                  </a:solidFill>
                </a:rPr>
                <a:t>await </a:t>
              </a:r>
              <a:r>
                <a:rPr lang="en-US" altLang="ko-KR" sz="1000" b="1" dirty="0" err="1">
                  <a:solidFill>
                    <a:srgbClr val="080808"/>
                  </a:solidFill>
                </a:rPr>
                <a:t>axios</a:t>
              </a:r>
              <a:r>
                <a:rPr lang="en-US" altLang="ko-KR" sz="1000" b="1" dirty="0">
                  <a:solidFill>
                    <a:srgbClr val="080808"/>
                  </a:solidFill>
                </a:rPr>
                <a:t>({</a:t>
              </a:r>
              <a:br>
                <a:rPr lang="en-US" altLang="ko-KR" sz="1000" b="1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method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'post'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</a:t>
              </a:r>
              <a:br>
                <a:rPr lang="en-US" altLang="ko-KR" sz="1000" b="1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url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'/</a:t>
              </a:r>
              <a:r>
                <a:rPr lang="en-US" altLang="ko-KR" sz="1000" b="1" u="sng" dirty="0" err="1">
                  <a:solidFill>
                    <a:srgbClr val="067D17"/>
                  </a:solidFill>
                </a:rPr>
                <a:t>api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/board/create-board'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</a:t>
              </a:r>
              <a:br>
                <a:rPr lang="en-US" altLang="ko-KR" sz="1000" b="1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headers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{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"Content-Type"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'application/json'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}, </a:t>
              </a:r>
              <a:r>
                <a:rPr lang="en-US" altLang="ko-KR" sz="1000" b="1" i="1" u="sng" dirty="0">
                  <a:solidFill>
                    <a:srgbClr val="8C8C8C"/>
                  </a:solidFill>
                </a:rPr>
                <a:t>//JSON</a:t>
              </a:r>
              <a:r>
                <a:rPr lang="ko-KR" altLang="en-US" sz="1000" b="1" i="1" u="sng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형식의 데이터 전송 명시</a:t>
              </a:r>
              <a:br>
                <a:rPr lang="ko-KR" altLang="en-US" sz="1000" b="1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</a:br>
              <a:r>
                <a:rPr lang="ko-KR" altLang="en-US" sz="1000" b="1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data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 err="1">
                  <a:solidFill>
                    <a:srgbClr val="248F8F"/>
                  </a:solidFill>
                </a:rPr>
                <a:t>request_data</a:t>
              </a:r>
              <a:br>
                <a:rPr lang="en-US" altLang="ko-KR" sz="1000" dirty="0">
                  <a:solidFill>
                    <a:srgbClr val="248F8F"/>
                  </a:solidFill>
                </a:rPr>
              </a:br>
              <a:r>
                <a:rPr lang="en-US" altLang="ko-KR" sz="1000" dirty="0">
                  <a:solidFill>
                    <a:srgbClr val="248F8F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80808"/>
                  </a:solidFill>
                </a:rPr>
                <a:t>});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/**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해당 메서드 실행 완료 후 페이지 전환 </a:t>
              </a:r>
              <a:r>
                <a:rPr lang="ko-KR" altLang="en-US" sz="1000" i="1" dirty="0">
                  <a:solidFill>
                    <a:srgbClr val="8C8C8C"/>
                  </a:solidFill>
                </a:rPr>
                <a:t>*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</a:t>
              </a:r>
              <a:br>
                <a:rPr lang="en-US" altLang="ko-KR" sz="1000" i="1" dirty="0">
                  <a:solidFill>
                    <a:srgbClr val="8C8C8C"/>
                  </a:solidFill>
                </a:rPr>
              </a:br>
              <a:r>
                <a:rPr lang="en-US" altLang="ko-KR" sz="1000" i="1" dirty="0">
                  <a:solidFill>
                    <a:srgbClr val="8C8C8C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248F8F"/>
                  </a:solidFill>
                </a:rPr>
                <a:t>navigate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"/home/board"</a:t>
              </a:r>
              <a:r>
                <a:rPr lang="en-US" altLang="ko-KR" sz="1000" dirty="0">
                  <a:solidFill>
                    <a:srgbClr val="080808"/>
                  </a:solidFill>
                </a:rPr>
                <a:t>, {});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</a:rPr>
                <a:t>catch </a:t>
              </a:r>
              <a:r>
                <a:rPr lang="en-US" altLang="ko-KR" sz="1000" dirty="0">
                  <a:solidFill>
                    <a:srgbClr val="080808"/>
                  </a:solidFill>
                </a:rPr>
                <a:t>(err) {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    </a:t>
              </a:r>
              <a:r>
                <a:rPr lang="en-US" altLang="ko-KR" sz="1000" dirty="0" err="1">
                  <a:solidFill>
                    <a:srgbClr val="00627A"/>
                  </a:solidFill>
                </a:rPr>
                <a:t>resetInput</a:t>
              </a:r>
              <a:r>
                <a:rPr lang="en-US" altLang="ko-KR" sz="1000" dirty="0">
                  <a:solidFill>
                    <a:srgbClr val="080808"/>
                  </a:solidFill>
                </a:rPr>
                <a:t>();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}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}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endParaRPr lang="en-US" altLang="ko-KR" sz="1000" dirty="0">
                <a:solidFill>
                  <a:srgbClr val="080808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811393" y="2650085"/>
              <a:ext cx="316785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 </a:t>
              </a:r>
              <a:r>
                <a:rPr lang="ko-KR" altLang="en-US" sz="1400" b="1" dirty="0"/>
                <a:t>게시글 작성 </a:t>
              </a:r>
              <a:r>
                <a:rPr lang="en-US" altLang="ko-KR" sz="1400" b="1" dirty="0"/>
                <a:t>(CREATE) frontend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6C1AB1-BDAB-406C-8BB7-B169A4BEDB7C}"/>
              </a:ext>
            </a:extLst>
          </p:cNvPr>
          <p:cNvSpPr txBox="1"/>
          <p:nvPr/>
        </p:nvSpPr>
        <p:spPr>
          <a:xfrm>
            <a:off x="1040781" y="121618"/>
            <a:ext cx="954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&lt;7&gt; . </a:t>
            </a:r>
            <a:r>
              <a:rPr lang="ko-KR" altLang="en-US" sz="3200" b="1" spc="-300" dirty="0"/>
              <a:t>문의 게시판 </a:t>
            </a:r>
            <a:r>
              <a:rPr lang="en-US" altLang="ko-KR" sz="3200" b="1" spc="-300" dirty="0"/>
              <a:t>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CRUD_CREATE) </a:t>
            </a:r>
          </a:p>
        </p:txBody>
      </p:sp>
    </p:spTree>
    <p:extLst>
      <p:ext uri="{BB962C8B-B14F-4D97-AF65-F5344CB8AC3E}">
        <p14:creationId xmlns:p14="http://schemas.microsoft.com/office/powerpoint/2010/main" val="13756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요구사항 정의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9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172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&lt;8&gt;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CRUD_READ)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66207" y="1089130"/>
            <a:ext cx="5580927" cy="5479016"/>
            <a:chOff x="6323175" y="1074256"/>
            <a:chExt cx="5580927" cy="547901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2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000" b="1" u="sng" dirty="0">
                  <a:solidFill>
                    <a:srgbClr val="9E880D"/>
                  </a:solidFill>
                  <a:effectLst/>
                </a:rPr>
                <a:t>@GetMapping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67D17"/>
                  </a:solidFill>
                  <a:effectLst/>
                </a:rPr>
                <a:t>“api/board/board-list"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&lt;Page&lt;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&gt;&gt;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board_list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(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defaultValue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  <a:effectLst/>
                </a:rPr>
                <a:t>"0"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int page,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defaultValue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  <a:effectLst/>
                </a:rPr>
                <a:t>"10"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int size,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required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false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</a:t>
              </a:r>
              <a:r>
                <a:rPr lang="en-US" altLang="ko-KR" sz="1000" i="1" dirty="0">
                  <a:solidFill>
                    <a:srgbClr val="080808"/>
                  </a:solidFill>
                  <a:effectLst/>
                </a:rPr>
                <a:t>String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category,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required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false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</a:t>
              </a:r>
              <a:r>
                <a:rPr lang="en-US" altLang="ko-KR" sz="1000" i="1" dirty="0">
                  <a:solidFill>
                    <a:srgbClr val="080808"/>
                  </a:solidFill>
                  <a:effectLst/>
                </a:rPr>
                <a:t>String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keyword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{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Pageable </a:t>
              </a:r>
              <a:r>
                <a:rPr lang="en-US" altLang="ko-KR" sz="1000" b="1" u="sng" dirty="0" err="1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PageRequest.</a:t>
              </a:r>
              <a:r>
                <a:rPr lang="en-US" altLang="ko-KR" sz="1000" b="1" u="sng" dirty="0" err="1">
                  <a:solidFill>
                    <a:srgbClr val="7A7A43"/>
                  </a:solidFill>
                  <a:effectLst/>
                </a:rPr>
                <a:t>of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(page, size, Sort.</a:t>
              </a:r>
              <a:r>
                <a:rPr lang="en-US" altLang="ko-KR" sz="1000" b="1" u="sng" dirty="0">
                  <a:solidFill>
                    <a:srgbClr val="7A7A43"/>
                  </a:solidFill>
                  <a:effectLst/>
                </a:rPr>
                <a:t>by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67D17"/>
                  </a:solidFill>
                  <a:effectLst/>
                </a:rPr>
                <a:t>"id"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).descending());</a:t>
              </a:r>
              <a:br>
                <a:rPr lang="en-US" altLang="ko-KR" sz="1000" u="sng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Page&lt;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(category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category.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 &amp;&amp; keyword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keyword.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()) 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카테고리와 키워드 모두가 존재할 때 </a:t>
              </a:r>
              <a:r>
                <a:rPr lang="ko-KR" altLang="en-US" sz="1000" b="1" i="1" u="sng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카테고리와 키워드로 검색</a:t>
              </a:r>
              <a:b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boardService.getBoardListByCategoryAndKeyword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</a:p>
            <a:p>
              <a:pPr lvl="1"/>
              <a:r>
                <a:rPr lang="en-US" altLang="ko-KR" sz="1000" dirty="0">
                  <a:solidFill>
                    <a:srgbClr val="080808"/>
                  </a:solidFill>
                </a:rPr>
                <a:t>                                                                                                                                          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category, keyword, 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else if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(category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category.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()) 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카테고리만 존재할 때 </a:t>
              </a:r>
              <a:r>
                <a:rPr lang="ko-KR" altLang="en-US" sz="1000" b="1" i="1" u="sng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카테고리로 검색</a:t>
              </a:r>
              <a:b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boardService.getBoardListByCategory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category, 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else if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(keyword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keyword.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()) 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키워드만 존재할 때 </a:t>
              </a:r>
              <a:r>
                <a:rPr lang="ko-KR" altLang="en-US" sz="1000" b="1" i="1" u="sng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키워드로 검색</a:t>
              </a:r>
              <a:b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boardService.getBoardListByKeyword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keyword, 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b="1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b="1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아무 조건도 없을 때 전체 목록 가져오기</a:t>
              </a:r>
              <a:br>
                <a:rPr lang="ko-KR" altLang="en-US" sz="10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b="1" u="sng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boardService.boardList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b="1" u="sng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Page&lt;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boardDTOPage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 = </a:t>
              </a:r>
              <a:r>
                <a:rPr lang="en-US" altLang="ko-KR" sz="1000" b="1" u="sng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00" b="1" u="sng" dirty="0" err="1">
                  <a:solidFill>
                    <a:srgbClr val="7A7A43"/>
                  </a:solidFill>
                  <a:effectLst/>
                </a:rPr>
                <a:t>map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::</a:t>
              </a:r>
              <a:r>
                <a:rPr lang="en-US" altLang="ko-KR" sz="1000" b="1" u="sng" dirty="0">
                  <a:solidFill>
                    <a:srgbClr val="0033B3"/>
                  </a:solidFill>
                  <a:effectLst/>
                </a:rPr>
                <a:t>new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);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ResponseEntity.ok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boardDTOPage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717262" y="1074256"/>
              <a:ext cx="279275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불러오기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7723" y="1040163"/>
            <a:ext cx="5580927" cy="5527983"/>
            <a:chOff x="-2043029" y="2598795"/>
            <a:chExt cx="5580927" cy="552798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900" dirty="0" err="1">
                  <a:solidFill>
                    <a:srgbClr val="00627A"/>
                  </a:solidFill>
                  <a:effectLst/>
                </a:rPr>
                <a:t>fetchBoardData</a:t>
              </a:r>
              <a:r>
                <a:rPr lang="en-US" altLang="ko-KR" sz="9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() =&gt; 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`/</a:t>
              </a:r>
              <a:r>
                <a:rPr lang="en-US" altLang="ko-KR" sz="90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/board/</a:t>
              </a:r>
              <a:r>
                <a:rPr lang="en-US" altLang="ko-KR" sz="900" dirty="0" err="1">
                  <a:solidFill>
                    <a:srgbClr val="067D17"/>
                  </a:solidFill>
                  <a:effectLst/>
                </a:rPr>
                <a:t>board-list?page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=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${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currentPage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}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&amp;size=10&amp;sort=</a:t>
              </a:r>
              <a:r>
                <a:rPr lang="en-US" altLang="ko-KR" sz="900" dirty="0" err="1">
                  <a:solidFill>
                    <a:srgbClr val="067D17"/>
                  </a:solidFill>
                  <a:effectLst/>
                </a:rPr>
                <a:t>id,DESC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;</a:t>
              </a:r>
            </a:p>
            <a:p>
              <a:pPr lvl="1"/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dirty="0" err="1">
                  <a:solidFill>
                    <a:srgbClr val="080808"/>
                  </a:solidFill>
                  <a:effectLst/>
                </a:rPr>
                <a:t>selectCategory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!== </a:t>
              </a:r>
              <a:r>
                <a:rPr lang="en-US" altLang="ko-KR" sz="900" b="1" dirty="0">
                  <a:solidFill>
                    <a:srgbClr val="067D17"/>
                  </a:solidFill>
                  <a:effectLst/>
                </a:rPr>
                <a:t>"all"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900" b="1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b="1" u="sng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+= 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`&amp;category=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${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selectCategory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}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"all </a:t>
              </a:r>
              <a:r>
                <a:rPr lang="ko-KR" altLang="en-US" sz="900" dirty="0" err="1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카테고리아닐때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검색어가 입력된 경우에만 검색 쿼리를 추가</a:t>
              </a:r>
              <a:b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9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900" b="1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dirty="0" err="1">
                  <a:solidFill>
                    <a:srgbClr val="080808"/>
                  </a:solidFill>
                  <a:effectLst/>
                </a:rPr>
                <a:t>searchText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!== </a:t>
              </a:r>
              <a:r>
                <a:rPr lang="en-US" altLang="ko-KR" sz="900" b="1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900" b="1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         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b="1" u="sng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+= 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`&amp;keyword=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${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searchText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}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9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검색기능 진행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u="sng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900" b="1" u="sng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900" b="1" u="sng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axios.</a:t>
              </a:r>
              <a:r>
                <a:rPr lang="en-US" altLang="ko-KR" sz="900" b="1" u="sng" dirty="0" err="1">
                  <a:solidFill>
                    <a:srgbClr val="7A7A43"/>
                  </a:solidFill>
                  <a:effectLst/>
                </a:rPr>
                <a:t>get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검색 결과인 경우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900" i="1" dirty="0" err="1">
                  <a:solidFill>
                    <a:srgbClr val="8C8C8C"/>
                  </a:solidFill>
                  <a:effectLst/>
                </a:rPr>
                <a:t>setSearchResults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로 상태 업데이트</a:t>
              </a:r>
              <a:b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searchText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!==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setSearchResults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setData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setData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setTotalPages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totalPages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(error) 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dirty="0" err="1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7A7A43"/>
                  </a:solidFill>
                  <a:effectLst/>
                </a:rPr>
                <a:t>error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9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데이터 가져오기 실패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:"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, error);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} 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761270" y="2598795"/>
              <a:ext cx="326884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AD88E76-BCD0-41F1-B0A3-B6BC1082D6F4}"/>
              </a:ext>
            </a:extLst>
          </p:cNvPr>
          <p:cNvGrpSpPr/>
          <p:nvPr/>
        </p:nvGrpSpPr>
        <p:grpSpPr>
          <a:xfrm>
            <a:off x="152400" y="1937477"/>
            <a:ext cx="6053902" cy="4281488"/>
            <a:chOff x="152400" y="1937477"/>
            <a:chExt cx="6053902" cy="428148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5F57E63-9E3B-4D4A-B72F-A7DFE796E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05"/>
            <a:stretch/>
          </p:blipFill>
          <p:spPr>
            <a:xfrm>
              <a:off x="152400" y="1937477"/>
              <a:ext cx="6053902" cy="40563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BB95C-6F9E-42B6-A71B-127F00100A05}"/>
                </a:ext>
              </a:extLst>
            </p:cNvPr>
            <p:cNvSpPr txBox="1"/>
            <p:nvPr/>
          </p:nvSpPr>
          <p:spPr>
            <a:xfrm>
              <a:off x="1680440" y="5972744"/>
              <a:ext cx="31598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4.Page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타입으로 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pageable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객체를 전달하여 </a:t>
              </a:r>
              <a:r>
                <a:rPr lang="ko-KR" altLang="en-US" sz="1000" b="1" dirty="0" err="1">
                  <a:highlight>
                    <a:srgbClr val="F9E0C7"/>
                  </a:highlight>
                </a:rPr>
                <a:t>페이징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 기능 구현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B0FD30-A100-40D5-93F9-06BE4B185B65}"/>
                </a:ext>
              </a:extLst>
            </p:cNvPr>
            <p:cNvSpPr txBox="1"/>
            <p:nvPr/>
          </p:nvSpPr>
          <p:spPr>
            <a:xfrm>
              <a:off x="1655699" y="2910451"/>
              <a:ext cx="28200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1. Board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데이터를 </a:t>
              </a:r>
              <a:r>
                <a:rPr lang="en-US" altLang="ko-KR" sz="1000" b="1" dirty="0" err="1">
                  <a:highlight>
                    <a:srgbClr val="F9E0C7"/>
                  </a:highlight>
                </a:rPr>
                <a:t>boardList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(pageable)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로 불러오기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92F081-0E1C-4934-BE2B-1148A6681C98}"/>
                </a:ext>
              </a:extLst>
            </p:cNvPr>
            <p:cNvSpPr txBox="1"/>
            <p:nvPr/>
          </p:nvSpPr>
          <p:spPr>
            <a:xfrm>
              <a:off x="244866" y="2215842"/>
              <a:ext cx="21932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2</a:t>
              </a:r>
              <a:r>
                <a:rPr lang="en-US" altLang="ko-KR" sz="1000" b="1">
                  <a:highlight>
                    <a:srgbClr val="F9E0C7"/>
                  </a:highlight>
                </a:rPr>
                <a:t>. 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매개변수로 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category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를 전달하여 조회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FEC76D-62DB-4C0F-9FC9-1564D02DC2D0}"/>
                </a:ext>
              </a:extLst>
            </p:cNvPr>
            <p:cNvSpPr txBox="1"/>
            <p:nvPr/>
          </p:nvSpPr>
          <p:spPr>
            <a:xfrm>
              <a:off x="3945819" y="2226600"/>
              <a:ext cx="2177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매개변수로 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keyword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를 전달하여 조회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7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88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8-1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게시판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CRUD_READ(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카테고리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2605B2-11DD-4A91-8CC5-77503D621E52}"/>
              </a:ext>
            </a:extLst>
          </p:cNvPr>
          <p:cNvGrpSpPr/>
          <p:nvPr/>
        </p:nvGrpSpPr>
        <p:grpSpPr>
          <a:xfrm>
            <a:off x="129251" y="2057070"/>
            <a:ext cx="5966750" cy="3683978"/>
            <a:chOff x="140825" y="2172814"/>
            <a:chExt cx="6157137" cy="368397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F2536B-5840-45DD-92C6-400FF3636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25" y="2172814"/>
              <a:ext cx="6157137" cy="368397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504FF1-B701-4C7A-9BD5-45DB17E98421}"/>
                </a:ext>
              </a:extLst>
            </p:cNvPr>
            <p:cNvSpPr txBox="1"/>
            <p:nvPr/>
          </p:nvSpPr>
          <p:spPr>
            <a:xfrm>
              <a:off x="256575" y="2474746"/>
              <a:ext cx="33457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카테고리를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option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으로 선택하여 게시글을 불러오는 기능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FF61AE-006D-4883-8E0F-8818451DDAA2}"/>
                </a:ext>
              </a:extLst>
            </p:cNvPr>
            <p:cNvSpPr txBox="1"/>
            <p:nvPr/>
          </p:nvSpPr>
          <p:spPr>
            <a:xfrm>
              <a:off x="314444" y="5066228"/>
              <a:ext cx="19639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선택된 카테고리의 게시글 출력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20FC6F-A191-41FF-A142-8E76B86EBC47}"/>
                </a:ext>
              </a:extLst>
            </p:cNvPr>
            <p:cNvSpPr txBox="1"/>
            <p:nvPr/>
          </p:nvSpPr>
          <p:spPr>
            <a:xfrm>
              <a:off x="3763699" y="5139160"/>
              <a:ext cx="23775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선택된 카테고리 게시글 별 </a:t>
              </a:r>
              <a:r>
                <a:rPr lang="ko-KR" altLang="en-US" sz="1100" b="1" dirty="0" err="1">
                  <a:highlight>
                    <a:srgbClr val="F9E0C7"/>
                  </a:highlight>
                </a:rPr>
                <a:t>페이징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 변경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188BEC-821D-43DE-B8A0-E66496599F34}"/>
              </a:ext>
            </a:extLst>
          </p:cNvPr>
          <p:cNvGrpSpPr/>
          <p:nvPr/>
        </p:nvGrpSpPr>
        <p:grpSpPr>
          <a:xfrm>
            <a:off x="6208172" y="1073954"/>
            <a:ext cx="5818352" cy="5662426"/>
            <a:chOff x="2122036" y="1710535"/>
            <a:chExt cx="6337828" cy="531480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16FEB7-7723-453A-AE99-A426D58C8EFB}"/>
                </a:ext>
              </a:extLst>
            </p:cNvPr>
            <p:cNvSpPr/>
            <p:nvPr/>
          </p:nvSpPr>
          <p:spPr>
            <a:xfrm>
              <a:off x="2122036" y="2157737"/>
              <a:ext cx="6337828" cy="486760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</a:t>
              </a:r>
              <a:r>
                <a:rPr lang="en-US" altLang="ko-KR" sz="1100" b="1" i="1" dirty="0">
                  <a:solidFill>
                    <a:srgbClr val="080808"/>
                  </a:solidFill>
                  <a:highlight>
                    <a:srgbClr val="F9B298"/>
                  </a:highlight>
                  <a:ea typeface="카카오 Regular"/>
                </a:rPr>
                <a:t>Board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Repository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findByCategoryIgnoreCase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category, 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				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pageable);</a:t>
              </a:r>
              <a:endParaRPr lang="en-US" altLang="ko-KR" sz="1100" b="1" i="1" dirty="0">
                <a:solidFill>
                  <a:srgbClr val="080808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pPr lvl="1"/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lang="en-US" altLang="ko-KR" sz="1100" b="1" i="1" dirty="0">
                  <a:solidFill>
                    <a:srgbClr val="080808"/>
                  </a:solidFill>
                  <a:highlight>
                    <a:srgbClr val="F9B298"/>
                  </a:highlight>
                  <a:ea typeface="카카오 Regular"/>
                </a:rPr>
                <a:t>Board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Service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카카오 Regular"/>
                  <a:cs typeface="+mn-cs"/>
                </a:rPr>
              </a:b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4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4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getBoardListByCategory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category,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pageable) {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4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boardRepository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.findByCategoryIgnoreCase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(category, pageable); }</a:t>
              </a:r>
            </a:p>
            <a:p>
              <a:pPr lvl="1"/>
              <a:endPara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uLnTx/>
                <a:uFillTx/>
                <a:latin typeface="카카오 Regular"/>
                <a:ea typeface="카카오 Regular"/>
                <a:cs typeface="+mn-cs"/>
              </a:endParaRPr>
            </a:p>
            <a:p>
              <a:pPr lvl="1"/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Frontend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div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className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styles.categoryContainer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label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className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styles.categoryLabel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카테고리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label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select</a:t>
              </a:r>
              <a:b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selectCategory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className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styles.categoryDropdown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onChange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{(e) =&gt; </a:t>
              </a:r>
              <a:r>
                <a:rPr lang="en-US" altLang="ko-KR" sz="11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handleCategoryChange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target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)}</a:t>
              </a:r>
              <a:r>
                <a:rPr lang="en-US" altLang="ko-KR" sz="11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="all"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&gt;All&lt;/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회원 가입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회원 가입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주문 및 배송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주문 및 배송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교환 및 환불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교환 및 환불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도서 예약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도서 예약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계정 관련 문의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계정 관련 문의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select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div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72E786-321A-4C51-B66A-C065ED13B1A7}"/>
                </a:ext>
              </a:extLst>
            </p:cNvPr>
            <p:cNvSpPr txBox="1"/>
            <p:nvPr/>
          </p:nvSpPr>
          <p:spPr>
            <a:xfrm>
              <a:off x="3387115" y="1710535"/>
              <a:ext cx="3847058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카테고리별 게시글 데이터 불러오기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기능 구현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8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612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&lt;8-2&gt;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게시판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CRUD_READ(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검색어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58FCCE-4AA0-4D2E-8DFA-1DD6F410F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20025"/>
            <a:ext cx="5881117" cy="36557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003DF6-38BB-4FED-9669-AEF113FF7AF8}"/>
              </a:ext>
            </a:extLst>
          </p:cNvPr>
          <p:cNvSpPr txBox="1"/>
          <p:nvPr/>
        </p:nvSpPr>
        <p:spPr>
          <a:xfrm>
            <a:off x="2659972" y="3132665"/>
            <a:ext cx="32252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highlight>
                  <a:srgbClr val="F9E0C7"/>
                </a:highlight>
              </a:rPr>
              <a:t>검색어 입력 시 해당 키워드가 제목에 있을 시 해당 데이터 출력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AF1F77-0814-4CBD-AB42-7832D76AE66A}"/>
              </a:ext>
            </a:extLst>
          </p:cNvPr>
          <p:cNvGrpSpPr/>
          <p:nvPr/>
        </p:nvGrpSpPr>
        <p:grpSpPr>
          <a:xfrm>
            <a:off x="6221248" y="811479"/>
            <a:ext cx="5818352" cy="5936516"/>
            <a:chOff x="2123671" y="1464173"/>
            <a:chExt cx="6337828" cy="5572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A71851-7123-48E4-AD3D-735BED76D47A}"/>
                </a:ext>
              </a:extLst>
            </p:cNvPr>
            <p:cNvSpPr/>
            <p:nvPr/>
          </p:nvSpPr>
          <p:spPr>
            <a:xfrm>
              <a:off x="2123671" y="1851690"/>
              <a:ext cx="6337828" cy="518455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</a:t>
              </a:r>
              <a:r>
                <a:rPr lang="en-US" altLang="ko-KR" sz="1100" b="1" i="1" dirty="0" err="1">
                  <a:solidFill>
                    <a:srgbClr val="080808"/>
                  </a:solidFill>
                  <a:highlight>
                    <a:srgbClr val="F9B298"/>
                  </a:highlight>
                  <a:ea typeface="카카오 Regular"/>
                </a:rPr>
                <a:t>BoardRepository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400" dirty="0" err="1">
                  <a:solidFill>
                    <a:srgbClr val="000000"/>
                  </a:solidFill>
                  <a:effectLst/>
                  <a:latin typeface="카카오 Regular"/>
                </a:rPr>
                <a:t>BoardEntity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&gt; </a:t>
              </a:r>
              <a:r>
                <a:rPr lang="en-US" altLang="ko-KR" sz="1400" dirty="0" err="1">
                  <a:solidFill>
                    <a:srgbClr val="00627A"/>
                  </a:solidFill>
                  <a:effectLst/>
                  <a:latin typeface="카카오 Regular"/>
                </a:rPr>
                <a:t>findByTitleContaining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(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String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keyword,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Pageable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pageable);</a:t>
              </a:r>
            </a:p>
            <a:p>
              <a:pPr>
                <a:lnSpc>
                  <a:spcPct val="150000"/>
                </a:lnSpc>
              </a:pPr>
              <a:endParaRPr lang="en-US" altLang="ko-KR" sz="1100" b="1" i="1" dirty="0">
                <a:solidFill>
                  <a:srgbClr val="080808"/>
                </a:solidFill>
                <a:ea typeface="카카오 Regular"/>
              </a:endParaRPr>
            </a:p>
            <a:p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BoardService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lang="ko-KR" altLang="en-US" sz="1400" i="1" dirty="0">
                  <a:solidFill>
                    <a:srgbClr val="8C8C8C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/>
                </a:rPr>
                <a:t>public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400" dirty="0" err="1">
                  <a:solidFill>
                    <a:srgbClr val="000000"/>
                  </a:solidFill>
                  <a:effectLst/>
                  <a:latin typeface="카카오 Regular"/>
                </a:rPr>
                <a:t>BoardEntity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&gt; </a:t>
              </a:r>
              <a:r>
                <a:rPr lang="en-US" altLang="ko-KR" sz="1400" dirty="0" err="1">
                  <a:solidFill>
                    <a:srgbClr val="00627A"/>
                  </a:solidFill>
                  <a:effectLst/>
                  <a:latin typeface="카카오 Regular"/>
                </a:rPr>
                <a:t>getBoardListByKeyword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(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String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keyword,</a:t>
              </a:r>
            </a:p>
            <a:p>
              <a:r>
                <a:rPr lang="en-US" altLang="ko-KR" sz="1400" dirty="0">
                  <a:solidFill>
                    <a:srgbClr val="080808"/>
                  </a:solidFill>
                  <a:latin typeface="카카오 Regular"/>
                </a:rPr>
                <a:t>				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Pageable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pageable) {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    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/>
                </a:rPr>
                <a:t>return </a:t>
              </a:r>
              <a:r>
                <a:rPr lang="en-US" altLang="ko-KR" sz="1400" dirty="0" err="1">
                  <a:solidFill>
                    <a:srgbClr val="871094"/>
                  </a:solidFill>
                  <a:effectLst/>
                  <a:latin typeface="카카오 Regular"/>
                </a:rPr>
                <a:t>boardRepository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카카오 Regular"/>
                </a:rPr>
                <a:t>.findByTitleContaining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(keyword, pageable); }</a:t>
              </a:r>
            </a:p>
            <a:p>
              <a:endPara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uLnTx/>
                <a:uFillTx/>
                <a:latin typeface="카카오 Regular"/>
                <a:ea typeface="카카오 Regular"/>
                <a:cs typeface="+mn-cs"/>
              </a:endParaRPr>
            </a:p>
            <a:p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Frontend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</a:p>
            <a:p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searchText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 (</a:t>
              </a:r>
              <a:r>
                <a:rPr lang="en-US" altLang="ko-KR" sz="11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searchResults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length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=== </a:t>
              </a:r>
              <a:r>
                <a:rPr lang="en-US" altLang="ko-KR" sz="1100" dirty="0">
                  <a:solidFill>
                    <a:srgbClr val="1750EB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0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 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검색어가 있고 결과가 없는 경우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td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colSpan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="8"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검색 결과가 없습니다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) : 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검색 결과가 있는 경우 렌더링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searchResults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|| []).</a:t>
              </a:r>
              <a:r>
                <a:rPr lang="en-US" altLang="ko-KR" sz="11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map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&lt;</a:t>
              </a:r>
              <a:r>
                <a:rPr lang="en-US" altLang="ko-KR" sz="1100" dirty="0" err="1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QnA_BoardBox</a:t>
              </a:r>
              <a:b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key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{i.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{i.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title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title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content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content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replace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264EF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/&lt;[^&gt;]+&gt;/g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''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writer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writer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view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view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createdTime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createdTime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formattedCreatedTime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formattedCreatedTime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currentPage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currentPage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+ </a:t>
              </a:r>
              <a:r>
                <a:rPr lang="en-US" altLang="ko-KR" sz="1100" dirty="0">
                  <a:solidFill>
                    <a:srgbClr val="1750EB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1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}/&gt;</a:t>
              </a:r>
              <a:r>
                <a:rPr lang="en-US" altLang="ko-KR" sz="11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673F92-1F74-48C1-A0CB-620FA3603AC1}"/>
                </a:ext>
              </a:extLst>
            </p:cNvPr>
            <p:cNvSpPr txBox="1"/>
            <p:nvPr/>
          </p:nvSpPr>
          <p:spPr>
            <a:xfrm>
              <a:off x="3144679" y="1464173"/>
              <a:ext cx="4295811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검색 후 해당 키워드 포함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데이터 불러오기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기능 구현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9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911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&lt;8-3&gt;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게시판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CRUD_READ(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상세보기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87723" y="764620"/>
            <a:ext cx="5580927" cy="5881253"/>
            <a:chOff x="6323175" y="729895"/>
            <a:chExt cx="5580927" cy="58812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119050"/>
              <a:ext cx="5580927" cy="549209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BoardController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------</a:t>
              </a:r>
              <a:endParaRPr lang="en-US" altLang="ko-KR" sz="1300" dirty="0">
                <a:solidFill>
                  <a:srgbClr val="9E880D"/>
                </a:solidFill>
                <a:effectLst/>
              </a:endParaRPr>
            </a:p>
            <a:p>
              <a:pPr lvl="1"/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@GetMapping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"/board-detail/{boardId}"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WrapperClass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board_detail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@PathVariable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"boardId"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</a:rPr>
                <a:t>			                       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.findOne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.increaseView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조회수 증가하는 기능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b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WrapperClass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  <a:p>
              <a:pPr lvl="1"/>
              <a:endParaRPr lang="en-US" altLang="ko-KR" sz="1300" dirty="0">
                <a:solidFill>
                  <a:srgbClr val="080808"/>
                </a:solidFill>
              </a:endParaRPr>
            </a:p>
            <a:p>
              <a:pPr lvl="1"/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상세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(READ) frontend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endParaRPr lang="en-US" altLang="ko-KR" sz="1300" dirty="0">
                <a:solidFill>
                  <a:srgbClr val="080808"/>
                </a:solidFill>
                <a:effectLst/>
                <a:highlight>
                  <a:srgbClr val="F9B298"/>
                </a:highlight>
              </a:endParaRPr>
            </a:p>
            <a:p>
              <a:pPr lvl="1"/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useEffect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(() =&gt;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getDetailBoard</a:t>
              </a:r>
              <a:r>
                <a:rPr lang="en-US" altLang="ko-KR" sz="13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 =&gt;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1300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axios.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</a:rPr>
                <a:t>get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`/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/board/board-detail/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${id}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setTitle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title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setCategory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category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setContent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setWriter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writer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(error)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정보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or 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댓글 데이터 불러오기 실패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e}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getDetailBoard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}, [id]);</a:t>
              </a:r>
            </a:p>
            <a:p>
              <a:pPr lvl="1"/>
              <a:endParaRPr lang="en-US" altLang="ko-KR" sz="1300" dirty="0">
                <a:solidFill>
                  <a:srgbClr val="080808"/>
                </a:solidFill>
                <a:effectLst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565778" y="729895"/>
              <a:ext cx="309571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상세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7723" y="653164"/>
            <a:ext cx="5580927" cy="5551672"/>
            <a:chOff x="-1403742" y="3993054"/>
            <a:chExt cx="5580927" cy="555167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1403742" y="4497526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h2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 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문의 사항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category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h2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>
                  <a:solidFill>
                    <a:srgbClr val="174AD4"/>
                  </a:solidFill>
                  <a:effectLst/>
                  <a:latin typeface="카카오 Regular"/>
                </a:rPr>
                <a:t>style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{{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marginTop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"2px"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,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width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"100%"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 제목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h4&gt;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" 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 "&lt;/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h4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 </a:t>
              </a:r>
              <a:r>
                <a:rPr lang="en-US" altLang="ko-KR" sz="1200" dirty="0">
                  <a:solidFill>
                    <a:srgbClr val="174AD4"/>
                  </a:solidFill>
                  <a:effectLst/>
                  <a:latin typeface="카카오 Regular"/>
                </a:rPr>
                <a:t>style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{{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marginTop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"15px"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 내용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dangerouslySetInnerHTML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{{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__html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}}&gt;&lt;/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styles.detailAuthor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작성자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writer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 일자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regDate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/>
                </a:rPr>
                <a:t>toLocaleDateString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().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/>
                </a:rPr>
                <a:t>replace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(</a:t>
              </a:r>
              <a:r>
                <a:rPr lang="en-US" altLang="ko-KR" sz="1200" dirty="0">
                  <a:solidFill>
                    <a:srgbClr val="264EFF"/>
                  </a:solidFill>
                  <a:effectLst/>
                  <a:latin typeface="카카오 Regular"/>
                </a:rPr>
                <a:t>/\.$/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,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''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)}&lt;/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{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/>
                </a:rPr>
                <a:t>/*replace()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메서드를 사용하여 이 마침표를 빈 문자열로 대체하여 제거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/>
                </a:rPr>
                <a:t>*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/>
                </a:rPr>
                <a:t>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</a:t>
              </a:r>
              <a:endParaRPr lang="en-US" altLang="ko-KR" sz="1200" dirty="0">
                <a:solidFill>
                  <a:srgbClr val="080808"/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509581" y="3993054"/>
              <a:ext cx="357020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상세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89DA83-8264-4FBC-9890-600F74C2EAAE}"/>
              </a:ext>
            </a:extLst>
          </p:cNvPr>
          <p:cNvGrpSpPr/>
          <p:nvPr/>
        </p:nvGrpSpPr>
        <p:grpSpPr>
          <a:xfrm>
            <a:off x="537117" y="734165"/>
            <a:ext cx="5191492" cy="5979587"/>
            <a:chOff x="537117" y="734165"/>
            <a:chExt cx="5191492" cy="597958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BF333A9-CD8C-4826-A0A9-6DFB1E7A5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117" y="921834"/>
              <a:ext cx="5191492" cy="57919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679C97-AE98-4D06-B399-5CD71A7499C9}"/>
                </a:ext>
              </a:extLst>
            </p:cNvPr>
            <p:cNvSpPr txBox="1"/>
            <p:nvPr/>
          </p:nvSpPr>
          <p:spPr>
            <a:xfrm>
              <a:off x="2133163" y="734165"/>
              <a:ext cx="20810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Category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7A5B2D-BD3D-45D1-BE89-E812FEAA9F57}"/>
                </a:ext>
              </a:extLst>
            </p:cNvPr>
            <p:cNvSpPr txBox="1"/>
            <p:nvPr/>
          </p:nvSpPr>
          <p:spPr>
            <a:xfrm>
              <a:off x="1415533" y="1626643"/>
              <a:ext cx="18036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Title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D369CB-22C1-4872-9A05-1D6C968828BF}"/>
                </a:ext>
              </a:extLst>
            </p:cNvPr>
            <p:cNvSpPr txBox="1"/>
            <p:nvPr/>
          </p:nvSpPr>
          <p:spPr>
            <a:xfrm>
              <a:off x="1357658" y="2419227"/>
              <a:ext cx="2040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Content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99C0B5-7AF2-430D-BE23-850FA5C5976F}"/>
                </a:ext>
              </a:extLst>
            </p:cNvPr>
            <p:cNvSpPr txBox="1"/>
            <p:nvPr/>
          </p:nvSpPr>
          <p:spPr>
            <a:xfrm>
              <a:off x="2001088" y="4502827"/>
              <a:ext cx="24657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4.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 err="1">
                  <a:highlight>
                    <a:srgbClr val="F9E0C7"/>
                  </a:highlight>
                </a:rPr>
                <a:t>UserNickName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8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CAEDE9-7826-47B4-BCDA-8D736070BD66}"/>
              </a:ext>
            </a:extLst>
          </p:cNvPr>
          <p:cNvGrpSpPr/>
          <p:nvPr/>
        </p:nvGrpSpPr>
        <p:grpSpPr>
          <a:xfrm>
            <a:off x="495627" y="994171"/>
            <a:ext cx="5216093" cy="5790832"/>
            <a:chOff x="495627" y="994171"/>
            <a:chExt cx="5216093" cy="579083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1CE5EE-A380-42EB-A428-0E4E0646A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627" y="994171"/>
              <a:ext cx="3831627" cy="911179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AF835AF-FC85-45E6-8829-65C2C60C19B9}"/>
                </a:ext>
              </a:extLst>
            </p:cNvPr>
            <p:cNvGrpSpPr/>
            <p:nvPr/>
          </p:nvGrpSpPr>
          <p:grpSpPr>
            <a:xfrm>
              <a:off x="527834" y="1925351"/>
              <a:ext cx="5183886" cy="4859652"/>
              <a:chOff x="2531250" y="851997"/>
              <a:chExt cx="6088849" cy="5964761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C4E4E81-FF90-4B73-8FBB-4FE8045DCB32}"/>
                  </a:ext>
                </a:extLst>
              </p:cNvPr>
              <p:cNvGrpSpPr/>
              <p:nvPr/>
            </p:nvGrpSpPr>
            <p:grpSpPr>
              <a:xfrm>
                <a:off x="2531250" y="851997"/>
                <a:ext cx="6088849" cy="5964761"/>
                <a:chOff x="3052386" y="760834"/>
                <a:chExt cx="5387526" cy="5964761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D2D57990-469D-4C4A-9905-C766A3E5E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52386" y="760834"/>
                  <a:ext cx="5387526" cy="5964761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42E4E8-F166-4BF4-BB63-3CEB65AEA17E}"/>
                    </a:ext>
                  </a:extLst>
                </p:cNvPr>
                <p:cNvSpPr txBox="1"/>
                <p:nvPr/>
              </p:nvSpPr>
              <p:spPr>
                <a:xfrm>
                  <a:off x="3274242" y="2887794"/>
                  <a:ext cx="3689353" cy="30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b="1" dirty="0">
                      <a:highlight>
                        <a:srgbClr val="F9E0C7"/>
                      </a:highlight>
                    </a:rPr>
                    <a:t>2. </a:t>
                  </a:r>
                  <a:r>
                    <a:rPr lang="ko-KR" altLang="en-US" sz="1050" b="1" dirty="0">
                      <a:highlight>
                        <a:srgbClr val="F9E0C7"/>
                      </a:highlight>
                    </a:rPr>
                    <a:t>기존에 작성했던 게시글의 내용이 유지되고 수정 작업 진행</a:t>
                  </a:r>
                </a:p>
              </p:txBody>
            </p:sp>
          </p:grp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AD9246B-782E-4BDF-8BAA-EF56AC6DD0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97" t="9238" r="2485"/>
              <a:stretch/>
            </p:blipFill>
            <p:spPr>
              <a:xfrm>
                <a:off x="2790665" y="3346936"/>
                <a:ext cx="5585240" cy="2185184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9832DF-361F-48FD-8021-0784ABE0CF67}"/>
                  </a:ext>
                </a:extLst>
              </p:cNvPr>
              <p:cNvSpPr txBox="1"/>
              <p:nvPr/>
            </p:nvSpPr>
            <p:spPr>
              <a:xfrm>
                <a:off x="3573253" y="4308723"/>
                <a:ext cx="3445963" cy="287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highlight>
                      <a:srgbClr val="F9E0C7"/>
                    </a:highlight>
                  </a:rPr>
                  <a:t>3. </a:t>
                </a:r>
                <a:r>
                  <a:rPr lang="ko-KR" altLang="en-US" sz="1000" b="1" dirty="0">
                    <a:highlight>
                      <a:srgbClr val="F9E0C7"/>
                    </a:highlight>
                  </a:rPr>
                  <a:t>수정 후 내용으로 저장되어 게시글 데이터에 나타남</a:t>
                </a:r>
              </a:p>
            </p:txBody>
          </p:sp>
        </p:grpSp>
      </p:grp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615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&lt;9&gt;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CRUD_UPDATE)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87723" y="1025838"/>
            <a:ext cx="5580927" cy="5525568"/>
            <a:chOff x="6323175" y="1025838"/>
            <a:chExt cx="5580927" cy="552556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1"/>
              <a:ext cx="5580927" cy="504533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@PutMapping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＂</a:t>
              </a:r>
              <a:r>
                <a:rPr lang="en-US" altLang="ko-KR" sz="1200" dirty="0">
                  <a:solidFill>
                    <a:srgbClr val="067D17"/>
                  </a:solidFill>
                </a:rPr>
                <a:t>api/board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/update-board"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update_board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</a:rPr>
                <a:t>headers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</a:rPr>
                <a:t>Map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200" i="1" dirty="0">
                  <a:solidFill>
                    <a:srgbClr val="080808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i="1" dirty="0">
                  <a:solidFill>
                    <a:srgbClr val="080808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&gt; body 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HashMap&lt;&gt;();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HttpStatus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</a:rPr>
                <a:t>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HttpStatus.NO_CONTENT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</a:rPr>
                <a:t>//204 -&gt;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수정 완료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try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boardService.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</a:rPr>
                <a:t>update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boardDTO.getCategory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LocalDateTime.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</a:rPr>
                <a:t>now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(Exception exception)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</a:rPr>
                <a:t>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HttpStatus.BAD_REQUEST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</a:rPr>
                <a:t>// 400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에러 발생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return 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(body, headers, status);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572591" y="1025838"/>
              <a:ext cx="301877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수정하기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UPDATE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409239" y="1027742"/>
            <a:ext cx="5580927" cy="5523664"/>
            <a:chOff x="-2043029" y="2603114"/>
            <a:chExt cx="5580927" cy="552366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050" dirty="0" err="1">
                  <a:solidFill>
                    <a:srgbClr val="00627A"/>
                  </a:solidFill>
                  <a:effectLst/>
                </a:rPr>
                <a:t>resetInput</a:t>
              </a:r>
              <a:r>
                <a:rPr lang="en-US" altLang="ko-KR" sz="105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() =&gt; 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setTitle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setCategory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setContent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title_input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category_input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content_text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050" dirty="0" err="1">
                  <a:solidFill>
                    <a:srgbClr val="00627A"/>
                  </a:solidFill>
                  <a:effectLst/>
                </a:rPr>
                <a:t>handleEditClick</a:t>
              </a:r>
              <a:r>
                <a:rPr lang="en-US" altLang="ko-KR" sz="105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(e) =&gt; 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e.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preventDefault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title_input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category_input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05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050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{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id,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title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title,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category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category,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content};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i="1" dirty="0">
                  <a:solidFill>
                    <a:srgbClr val="8C8C8C"/>
                  </a:solidFill>
                  <a:effectLst/>
                </a:rPr>
                <a:t>/** </a:t>
              </a:r>
              <a:r>
                <a:rPr lang="ko-KR" altLang="en-US" sz="105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수정하기 버튼을 누름과 동시에 </a:t>
              </a:r>
              <a:r>
                <a:rPr lang="en-US" altLang="ko-KR" sz="1050" i="1" dirty="0" err="1">
                  <a:solidFill>
                    <a:srgbClr val="8C8C8C"/>
                  </a:solidFill>
                  <a:effectLst/>
                </a:rPr>
                <a:t>api</a:t>
              </a:r>
              <a:r>
                <a:rPr lang="ko-KR" altLang="en-US" sz="105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에 요청할 작업 </a:t>
              </a:r>
              <a:r>
                <a:rPr lang="ko-KR" altLang="en-US" sz="1050" i="1" dirty="0">
                  <a:solidFill>
                    <a:srgbClr val="8C8C8C"/>
                  </a:solidFill>
                  <a:effectLst/>
                </a:rPr>
                <a:t>*</a:t>
              </a:r>
              <a:r>
                <a:rPr lang="en-US" altLang="ko-KR" sz="1050" i="1" dirty="0">
                  <a:solidFill>
                    <a:srgbClr val="8C8C8C"/>
                  </a:solidFill>
                  <a:effectLst/>
                </a:rPr>
                <a:t>/</a:t>
              </a:r>
              <a:br>
                <a:rPr lang="en-US" altLang="ko-KR" sz="1050" i="1" dirty="0">
                  <a:solidFill>
                    <a:srgbClr val="8C8C8C"/>
                  </a:solidFill>
                  <a:effectLst/>
                </a:rPr>
              </a:br>
              <a:r>
                <a:rPr lang="en-US" altLang="ko-KR" sz="1050" i="1" dirty="0">
                  <a:solidFill>
                    <a:srgbClr val="8C8C8C"/>
                  </a:solidFill>
                  <a:effectLst/>
                </a:rPr>
                <a:t>   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1050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axios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method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'put'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url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`/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/board/update-board`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headers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{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'Content-Type'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'application/json'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},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JSON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stringify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});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50" i="1" dirty="0">
                  <a:solidFill>
                    <a:srgbClr val="080808"/>
                  </a:solidFill>
                  <a:effectLst/>
                </a:rPr>
                <a:t>alert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05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수정사항이 저장되었습니다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."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navigate(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`/home/board/detail/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${id}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(err) 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50" dirty="0" err="1">
                  <a:solidFill>
                    <a:srgbClr val="00627A"/>
                  </a:solidFill>
                  <a:effectLst/>
                </a:rPr>
                <a:t>resetInput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endParaRPr lang="en-US" altLang="ko-KR" sz="1050" dirty="0">
                <a:solidFill>
                  <a:srgbClr val="080808"/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880963" y="2603114"/>
              <a:ext cx="349486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수정하기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UPDATE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1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01CE5EE-A380-42EB-A428-0E4E0646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7" y="3045671"/>
            <a:ext cx="5688318" cy="1352709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72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&lt;10&gt;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CRUD_DELETE)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87723" y="1040140"/>
            <a:ext cx="5580927" cy="5511266"/>
            <a:chOff x="6323175" y="1040140"/>
            <a:chExt cx="5580927" cy="55112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1"/>
              <a:ext cx="5580927" cy="504533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@DeleteMapping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＂</a:t>
              </a:r>
              <a:r>
                <a:rPr lang="en-US" altLang="ko-KR" sz="1200" dirty="0">
                  <a:solidFill>
                    <a:srgbClr val="067D17"/>
                  </a:solidFill>
                </a:rPr>
                <a:t>api/board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/delete-board"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</a:rPr>
                <a:t>delete_board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BoardDeleteDTO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boardDeleteDTO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System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out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.println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삭제 컨트롤러 실행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DTO = "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+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boardDeleteDTO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headers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Map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body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HashMap&lt;&gt;();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HttpStatus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HttpStatus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NO_CONTENT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.findOne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boardDeleteDTO.getId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.delete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Exception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exception)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HttpStatus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BAD_REQUEST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System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out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.println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삭제 예외 발생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= "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+ exception);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return 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body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status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733292" y="1040140"/>
              <a:ext cx="299312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삭제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하기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(DELETE)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7722" y="1040485"/>
            <a:ext cx="5580927" cy="5510921"/>
            <a:chOff x="-2043029" y="2615857"/>
            <a:chExt cx="5580927" cy="551092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100" dirty="0" err="1">
                  <a:solidFill>
                    <a:srgbClr val="00627A"/>
                  </a:solidFill>
                  <a:effectLst/>
                </a:rPr>
                <a:t>boardDeleteBtnClick</a:t>
              </a:r>
              <a:r>
                <a:rPr lang="en-US" altLang="ko-KR" sz="11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(e) =&gt;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e.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preventDefault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 err="1">
                  <a:solidFill>
                    <a:srgbClr val="830091"/>
                  </a:solidFill>
                  <a:effectLst/>
                </a:rPr>
                <a:t>window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confirm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게시글을 </a:t>
              </a:r>
              <a:r>
                <a:rPr lang="ko-KR" altLang="en-US" sz="1100" dirty="0" err="1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삭제하시겟습니까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?"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= {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id};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axios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method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'delete'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url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'/</a:t>
              </a:r>
              <a:r>
                <a:rPr lang="en-US" altLang="ko-KR" sz="110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/board/delete-board'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headers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{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'Content-Type'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'application/json'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 err="1">
                  <a:solidFill>
                    <a:srgbClr val="830091"/>
                  </a:solidFill>
                  <a:effectLst/>
                </a:rPr>
                <a:t>JSON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stringify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});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navigate(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"/home/board"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 {});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//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확인을 누르는 순간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navigate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를 통해서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board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페이지로 이동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(error)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1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1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게시물 삭제 실패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:"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 error);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취소 시 메서드가 취소되며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,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페이지 이동은 하지 않습니다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.</a:t>
              </a:r>
              <a:br>
                <a:rPr lang="en-US" altLang="ko-KR" sz="1100" i="1" dirty="0">
                  <a:solidFill>
                    <a:srgbClr val="8C8C8C"/>
                  </a:solidFill>
                  <a:effectLst/>
                </a:rPr>
              </a:b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870958" y="2615857"/>
              <a:ext cx="346921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삭제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하기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(DELETE)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08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49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&lt;11&gt;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</a:t>
            </a:r>
            <a:r>
              <a:rPr lang="ko-KR" altLang="en-US" sz="3200" b="1" spc="-300" dirty="0"/>
              <a:t>게시글 조회 수 업데이트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978626-35E1-45D0-9A3F-BB0FE1F461C8}"/>
              </a:ext>
            </a:extLst>
          </p:cNvPr>
          <p:cNvGrpSpPr/>
          <p:nvPr/>
        </p:nvGrpSpPr>
        <p:grpSpPr>
          <a:xfrm>
            <a:off x="510764" y="1176806"/>
            <a:ext cx="11301676" cy="5518036"/>
            <a:chOff x="747434" y="1187564"/>
            <a:chExt cx="11301676" cy="55180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98D4848-1634-423F-8189-FD49E37EFF65}"/>
                </a:ext>
              </a:extLst>
            </p:cNvPr>
            <p:cNvGrpSpPr/>
            <p:nvPr/>
          </p:nvGrpSpPr>
          <p:grpSpPr>
            <a:xfrm>
              <a:off x="747434" y="1187564"/>
              <a:ext cx="11301676" cy="5518036"/>
              <a:chOff x="6362907" y="1187564"/>
              <a:chExt cx="5580927" cy="551803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E27997A-E1BB-447E-929E-5D7D3E58C59B}"/>
                  </a:ext>
                </a:extLst>
              </p:cNvPr>
              <p:cNvSpPr/>
              <p:nvPr/>
            </p:nvSpPr>
            <p:spPr>
              <a:xfrm>
                <a:off x="6362907" y="1642348"/>
                <a:ext cx="5580927" cy="5063252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9E880D"/>
                    </a:solidFill>
                    <a:effectLst/>
                  </a:rPr>
                  <a:t>@Transactional</a:t>
                </a:r>
                <a:br>
                  <a:rPr lang="en-US" altLang="ko-KR" sz="1400" dirty="0">
                    <a:solidFill>
                      <a:srgbClr val="9E880D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public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BoardDTO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b="1" u="sng" dirty="0" err="1">
                    <a:solidFill>
                      <a:srgbClr val="00627A"/>
                    </a:solidFill>
                    <a:effectLst/>
                  </a:rPr>
                  <a:t>increaseView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Long 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boardId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{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Optional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&lt;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&gt;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boardOptional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= </a:t>
                </a:r>
                <a:r>
                  <a:rPr lang="en-US" altLang="ko-KR" sz="1400" dirty="0" err="1">
                    <a:solidFill>
                      <a:srgbClr val="871094"/>
                    </a:solidFill>
                    <a:effectLst/>
                  </a:rPr>
                  <a:t>boardRepository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.findById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boardId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</a:t>
                </a: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if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boardOptional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.isPresent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()) {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=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boardOptional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.get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b="1" u="sng" dirty="0">
                    <a:solidFill>
                      <a:srgbClr val="0033B3"/>
                    </a:solidFill>
                    <a:effectLst/>
                  </a:rPr>
                  <a:t>int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currentViewCount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=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.getView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.setView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currentViewCount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+ </a:t>
                </a:r>
                <a:r>
                  <a:rPr lang="en-US" altLang="ko-KR" sz="1400" b="1" u="sng" dirty="0">
                    <a:solidFill>
                      <a:srgbClr val="1750EB"/>
                    </a:solidFill>
                    <a:effectLst/>
                  </a:rPr>
                  <a:t>1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b="1" u="sng" dirty="0" err="1">
                    <a:solidFill>
                      <a:srgbClr val="871094"/>
                    </a:solidFill>
                    <a:effectLst/>
                  </a:rPr>
                  <a:t>boardRepository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.save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);</a:t>
                </a:r>
              </a:p>
              <a:p>
                <a:pPr>
                  <a:lnSpc>
                    <a:spcPct val="150000"/>
                  </a:lnSpc>
                </a:pP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i="1" dirty="0">
                    <a:solidFill>
                      <a:srgbClr val="8C8C8C"/>
                    </a:solidFill>
                    <a:effectLst/>
                  </a:rPr>
                  <a:t>// Entity</a:t>
                </a:r>
                <a: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  <a:t>를</a:t>
                </a:r>
                <a:r>
                  <a:rPr lang="ko-KR" altLang="en-US" sz="1400" i="1" dirty="0">
                    <a:solidFill>
                      <a:srgbClr val="8C8C8C"/>
                    </a:solidFill>
                    <a:effectLst/>
                  </a:rPr>
                  <a:t> </a:t>
                </a:r>
                <a:r>
                  <a:rPr lang="en-US" altLang="ko-KR" sz="1400" i="1" dirty="0">
                    <a:solidFill>
                      <a:srgbClr val="8C8C8C"/>
                    </a:solidFill>
                    <a:effectLst/>
                  </a:rPr>
                  <a:t>DTO</a:t>
                </a:r>
                <a: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  <a:t>로 변환하여 반환</a:t>
                </a:r>
                <a:b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</a:br>
                <a: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  <a:t>        </a:t>
                </a:r>
                <a:r>
                  <a:rPr lang="en-US" altLang="ko-KR" sz="1400" b="1" u="sng" dirty="0">
                    <a:solidFill>
                      <a:srgbClr val="0033B3"/>
                    </a:solidFill>
                    <a:effectLst/>
                  </a:rPr>
                  <a:t>return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BoardDTO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</a:t>
                </a:r>
                <a:r>
                  <a:rPr lang="en-US" altLang="ko-KR" sz="1400" b="1" i="1" u="sng" dirty="0" err="1">
                    <a:solidFill>
                      <a:srgbClr val="080808"/>
                    </a:solidFill>
                    <a:effectLst/>
                  </a:rPr>
                  <a:t>EntityToDto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} </a:t>
                </a: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else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{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throw new 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NotFoundException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dirty="0">
                    <a:solidFill>
                      <a:srgbClr val="067D17"/>
                    </a:solidFill>
                    <a:effectLst/>
                  </a:rPr>
                  <a:t>"</a:t>
                </a:r>
                <a:r>
                  <a:rPr lang="ko-KR" altLang="en-US" sz="1400" dirty="0">
                    <a:solidFill>
                      <a:srgbClr val="067D17"/>
                    </a:solidFill>
                    <a:effectLst/>
                    <a:ea typeface="맑은 고딕" panose="020B0503020000020004" pitchFamily="50" charset="-127"/>
                  </a:rPr>
                  <a:t>게시글을 찾을 수 없습니다</a:t>
                </a:r>
                <a:r>
                  <a:rPr lang="en-US" altLang="ko-KR" sz="1400" dirty="0">
                    <a:solidFill>
                      <a:srgbClr val="067D17"/>
                    </a:solidFill>
                    <a:effectLst/>
                  </a:rPr>
                  <a:t>."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}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}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032914-7564-4416-B6FA-687335FFA1F2}"/>
                  </a:ext>
                </a:extLst>
              </p:cNvPr>
              <p:cNvSpPr txBox="1"/>
              <p:nvPr/>
            </p:nvSpPr>
            <p:spPr>
              <a:xfrm>
                <a:off x="8454777" y="1187564"/>
                <a:ext cx="1332397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&lt; 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게시글 조회 수 업데이트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 </a:t>
                </a:r>
                <a:r>
                  <a:rPr lang="en-US" altLang="ko-KR" sz="1400" b="1" dirty="0">
                    <a:solidFill>
                      <a:prstClr val="black"/>
                    </a:solidFill>
                    <a:latin typeface="카카오 Regular"/>
                    <a:ea typeface="카카오 Regular"/>
                  </a:rPr>
                  <a:t>Service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 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&gt;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endParaRP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440F57-EF3C-4852-8F61-FE75B733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3580" y="4270786"/>
              <a:ext cx="5800582" cy="22878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C19683-350B-4811-B61F-F2327B37C5E6}"/>
                </a:ext>
              </a:extLst>
            </p:cNvPr>
            <p:cNvSpPr txBox="1"/>
            <p:nvPr/>
          </p:nvSpPr>
          <p:spPr>
            <a:xfrm>
              <a:off x="7134562" y="3910958"/>
              <a:ext cx="40703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Service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에 구현한 메서드를 게시글 상세보기 조회 시 작동하는 </a:t>
              </a:r>
              <a:r>
                <a:rPr lang="en-US" altLang="ko-KR" sz="1100" b="1" dirty="0" err="1">
                  <a:highlight>
                    <a:srgbClr val="F9E0C7"/>
                  </a:highlight>
                </a:rPr>
                <a:t>api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에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9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603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Entity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설정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0EF344-A2E8-4930-9DD7-B5EB6BBBD24A}"/>
              </a:ext>
            </a:extLst>
          </p:cNvPr>
          <p:cNvSpPr/>
          <p:nvPr/>
        </p:nvSpPr>
        <p:spPr>
          <a:xfrm>
            <a:off x="537117" y="1264920"/>
            <a:ext cx="6778083" cy="514445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ReplyEntity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BaseEntity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400" i="1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nickname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(columnDefinition = 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"TEXT"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lang="en-US" altLang="ko-KR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댓글 내용</a:t>
            </a:r>
            <a:b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400" dirty="0" err="1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b_id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"MEMBER_ID"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lang="en-US" altLang="ko-KR" sz="1400" dirty="0">
              <a:solidFill>
                <a:srgbClr val="080808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5D1DF79-43E4-435D-9C30-AF3F97755A2A}"/>
              </a:ext>
            </a:extLst>
          </p:cNvPr>
          <p:cNvSpPr/>
          <p:nvPr/>
        </p:nvSpPr>
        <p:spPr>
          <a:xfrm>
            <a:off x="1129386" y="4015485"/>
            <a:ext cx="2899783" cy="74712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1C2AB0B-747B-44BE-851E-0F667AC12E43}"/>
              </a:ext>
            </a:extLst>
          </p:cNvPr>
          <p:cNvSpPr/>
          <p:nvPr/>
        </p:nvSpPr>
        <p:spPr>
          <a:xfrm>
            <a:off x="1131172" y="4847408"/>
            <a:ext cx="3140051" cy="82528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31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470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DTO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설정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93AE54-C445-4884-AF5F-CAD490C52ACE}"/>
              </a:ext>
            </a:extLst>
          </p:cNvPr>
          <p:cNvSpPr/>
          <p:nvPr/>
        </p:nvSpPr>
        <p:spPr>
          <a:xfrm>
            <a:off x="666918" y="1074234"/>
            <a:ext cx="10858163" cy="54721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300" dirty="0">
                <a:solidFill>
                  <a:srgbClr val="0033B3"/>
                </a:solidFill>
                <a:effectLst/>
              </a:rPr>
              <a:t>public class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ReplyDTO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9E880D"/>
                </a:solidFill>
                <a:effectLst/>
              </a:rPr>
              <a:t>@Data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@AllArgsConstructor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@NoArgsConstructor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@Builder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public static class </a:t>
            </a:r>
            <a:r>
              <a:rPr lang="en-US" altLang="ko-KR" sz="1300" b="1" u="sng" dirty="0" err="1">
                <a:solidFill>
                  <a:srgbClr val="000000"/>
                </a:solidFill>
                <a:effectLst/>
              </a:rPr>
              <a:t>ReplyRequestDTO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Long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id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b="1" u="sng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b="1" u="sng" dirty="0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300" b="1" u="sng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regDate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3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modDate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3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b="1" u="sng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b="1" u="sng" dirty="0" err="1">
                <a:solidFill>
                  <a:srgbClr val="000000"/>
                </a:solidFill>
                <a:effectLst/>
              </a:rPr>
              <a:t>BoardEntity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u="sng" dirty="0" err="1">
                <a:solidFill>
                  <a:srgbClr val="871094"/>
                </a:solidFill>
                <a:effectLst/>
              </a:rPr>
              <a:t>boardEntity</a:t>
            </a:r>
            <a:r>
              <a:rPr lang="en-US" altLang="ko-KR" sz="1300" b="1" u="sng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b="1" u="sng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b="1" u="sng" dirty="0" err="1">
                <a:solidFill>
                  <a:srgbClr val="000000"/>
                </a:solidFill>
                <a:effectLst/>
              </a:rPr>
              <a:t>MemberEntity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u="sng" dirty="0" err="1">
                <a:solidFill>
                  <a:srgbClr val="871094"/>
                </a:solidFill>
                <a:effectLst/>
              </a:rPr>
              <a:t>memberEntity</a:t>
            </a:r>
            <a:r>
              <a:rPr lang="en-US" altLang="ko-KR" sz="1300" b="1" u="sng" dirty="0">
                <a:solidFill>
                  <a:srgbClr val="080808"/>
                </a:solidFill>
                <a:effectLst/>
              </a:rPr>
              <a:t>; </a:t>
            </a:r>
            <a:r>
              <a:rPr lang="en-US" altLang="ko-KR" sz="1300" i="1" dirty="0">
                <a:solidFill>
                  <a:srgbClr val="8C8C8C"/>
                </a:solidFill>
                <a:effectLst/>
              </a:rPr>
              <a:t>//</a:t>
            </a:r>
            <a:r>
              <a:rPr lang="en-US" altLang="ko-KR" sz="1300" i="1" dirty="0" err="1">
                <a:solidFill>
                  <a:srgbClr val="8C8C8C"/>
                </a:solidFill>
                <a:effectLst/>
              </a:rPr>
              <a:t>memberEntity</a:t>
            </a:r>
            <a: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  <a:t>추가</a:t>
            </a:r>
            <a:b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</a:br>
            <a:b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</a:br>
            <a: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  <a:t>        </a:t>
            </a:r>
            <a:r>
              <a:rPr lang="en-US" altLang="ko-KR" sz="1300" i="1" dirty="0">
                <a:solidFill>
                  <a:srgbClr val="8C8C8C"/>
                </a:solidFill>
                <a:effectLst/>
              </a:rPr>
              <a:t>/* </a:t>
            </a:r>
            <a:r>
              <a:rPr lang="en-US" altLang="ko-KR" sz="1300" i="1" dirty="0" err="1">
                <a:solidFill>
                  <a:srgbClr val="8C8C8C"/>
                </a:solidFill>
                <a:effectLst/>
              </a:rPr>
              <a:t>Dto</a:t>
            </a:r>
            <a:r>
              <a:rPr lang="en-US" altLang="ko-KR" sz="1300" i="1" dirty="0">
                <a:solidFill>
                  <a:srgbClr val="8C8C8C"/>
                </a:solidFill>
                <a:effectLst/>
              </a:rPr>
              <a:t> -&gt; Entity */</a:t>
            </a:r>
            <a:br>
              <a:rPr lang="en-US" altLang="ko-KR" sz="1300" i="1" dirty="0">
                <a:solidFill>
                  <a:srgbClr val="8C8C8C"/>
                </a:solidFill>
                <a:effectLst/>
              </a:rPr>
            </a:br>
            <a:r>
              <a:rPr lang="en-US" altLang="ko-KR" sz="1300" i="1" dirty="0">
                <a:solidFill>
                  <a:srgbClr val="8C8C8C"/>
                </a:solidFill>
                <a:effectLst/>
              </a:rPr>
              <a:t>        </a:t>
            </a:r>
            <a:r>
              <a:rPr lang="en-US" altLang="ko-KR" sz="1300" b="1" dirty="0">
                <a:solidFill>
                  <a:srgbClr val="0033B3"/>
                </a:solidFill>
                <a:effectLst/>
              </a:rPr>
              <a:t>public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dirty="0" err="1">
                <a:solidFill>
                  <a:srgbClr val="00627A"/>
                </a:solidFill>
                <a:effectLst/>
              </a:rPr>
              <a:t>toEntity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() {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b="1" i="1" dirty="0" err="1">
                <a:solidFill>
                  <a:srgbClr val="080808"/>
                </a:solidFill>
                <a:effectLst/>
              </a:rPr>
              <a:t>builder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.reply(</a:t>
            </a:r>
            <a:r>
              <a:rPr lang="en-US" altLang="ko-KR" sz="1300" b="1" dirty="0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.nickname(</a:t>
            </a:r>
            <a:r>
              <a:rPr lang="en-US" altLang="ko-KR" sz="1300" b="1" dirty="0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</a:t>
            </a:r>
            <a:r>
              <a:rPr lang="en-US" altLang="ko-KR" sz="1300" b="1" dirty="0" err="1">
                <a:solidFill>
                  <a:srgbClr val="080808"/>
                </a:solidFill>
                <a:effectLst/>
              </a:rPr>
              <a:t>boardEntity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b="1" dirty="0" err="1">
                <a:solidFill>
                  <a:srgbClr val="871094"/>
                </a:solidFill>
                <a:effectLst/>
              </a:rPr>
              <a:t>boardEntity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</a:t>
            </a:r>
            <a:r>
              <a:rPr lang="en-US" altLang="ko-KR" sz="1300" b="1" dirty="0" err="1">
                <a:solidFill>
                  <a:srgbClr val="080808"/>
                </a:solidFill>
                <a:effectLst/>
              </a:rPr>
              <a:t>memberEntity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b="1" dirty="0" err="1">
                <a:solidFill>
                  <a:srgbClr val="871094"/>
                </a:solidFill>
                <a:effectLst/>
              </a:rPr>
              <a:t>memberEntity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.build();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return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}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3025C7-E360-4C88-97C1-8C9BF8338E6D}"/>
              </a:ext>
            </a:extLst>
          </p:cNvPr>
          <p:cNvSpPr/>
          <p:nvPr/>
        </p:nvSpPr>
        <p:spPr>
          <a:xfrm>
            <a:off x="666917" y="1088765"/>
            <a:ext cx="10858163" cy="54721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200" dirty="0">
                <a:solidFill>
                  <a:srgbClr val="9E880D"/>
                </a:solidFill>
                <a:effectLst/>
              </a:rPr>
              <a:t>@RequiredArgsConstructor</a:t>
            </a:r>
            <a:br>
              <a:rPr lang="en-US" altLang="ko-KR" sz="1200" dirty="0">
                <a:solidFill>
                  <a:srgbClr val="9E880D"/>
                </a:solidFill>
                <a:effectLst/>
              </a:rPr>
            </a:br>
            <a:r>
              <a:rPr lang="en-US" altLang="ko-KR" sz="1200" dirty="0">
                <a:solidFill>
                  <a:srgbClr val="9E880D"/>
                </a:solidFill>
                <a:effectLst/>
              </a:rPr>
              <a:t>@Getter</a:t>
            </a:r>
            <a:br>
              <a:rPr lang="en-US" altLang="ko-KR" sz="1200" dirty="0">
                <a:solidFill>
                  <a:srgbClr val="9E880D"/>
                </a:solidFill>
                <a:effectLst/>
              </a:rPr>
            </a:br>
            <a:r>
              <a:rPr lang="en-US" altLang="ko-KR" sz="1200" dirty="0">
                <a:solidFill>
                  <a:srgbClr val="0033B3"/>
                </a:solidFill>
                <a:effectLst/>
              </a:rPr>
              <a:t>public static class </a:t>
            </a:r>
            <a:r>
              <a:rPr lang="en-US" altLang="ko-KR" sz="1200" b="1" u="sng" dirty="0" err="1">
                <a:solidFill>
                  <a:srgbClr val="000000"/>
                </a:solidFill>
                <a:effectLst/>
              </a:rPr>
              <a:t>ReplyResponseDTO</a:t>
            </a:r>
            <a:r>
              <a:rPr lang="en-US" altLang="ko-KR" sz="12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{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Long 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regDate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2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modDate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2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Long 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boardId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i="1" dirty="0">
                <a:solidFill>
                  <a:srgbClr val="8C8C8C"/>
                </a:solidFill>
                <a:effectLst/>
              </a:rPr>
              <a:t>/* Entity -&gt; </a:t>
            </a:r>
            <a:r>
              <a:rPr lang="en-US" altLang="ko-KR" sz="1200" i="1" dirty="0" err="1">
                <a:solidFill>
                  <a:srgbClr val="8C8C8C"/>
                </a:solidFill>
                <a:effectLst/>
              </a:rPr>
              <a:t>Dto</a:t>
            </a:r>
            <a:r>
              <a:rPr lang="en-US" altLang="ko-KR" sz="1200" i="1" dirty="0">
                <a:solidFill>
                  <a:srgbClr val="8C8C8C"/>
                </a:solidFill>
                <a:effectLst/>
              </a:rPr>
              <a:t>*/</a:t>
            </a:r>
            <a:br>
              <a:rPr lang="en-US" altLang="ko-KR" sz="1200" i="1" dirty="0">
                <a:solidFill>
                  <a:srgbClr val="8C8C8C"/>
                </a:solidFill>
                <a:effectLst/>
              </a:rPr>
            </a:br>
            <a:r>
              <a:rPr lang="en-US" altLang="ko-KR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public </a:t>
            </a:r>
            <a:r>
              <a:rPr lang="en-US" altLang="ko-KR" sz="1200" dirty="0" err="1">
                <a:solidFill>
                  <a:srgbClr val="00627A"/>
                </a:solidFill>
                <a:effectLst/>
              </a:rPr>
              <a:t>ReplyResponseDTO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) {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id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replyEntity.getReply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regDate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replyEntity.getRegDate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modDate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replyEntity.getModDate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boardId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replyEntity.getBoardEntity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().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getId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b="1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b="1" dirty="0">
                <a:solidFill>
                  <a:srgbClr val="0033B3"/>
                </a:solidFill>
                <a:effectLst/>
              </a:rPr>
              <a:t>if</a:t>
            </a:r>
            <a:r>
              <a:rPr lang="en-US" altLang="ko-KR" sz="1200" b="1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replyEntity.getMemberEntity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() != </a:t>
            </a:r>
            <a:r>
              <a:rPr lang="en-US" altLang="ko-KR" sz="1200" b="1" u="sng" dirty="0">
                <a:solidFill>
                  <a:srgbClr val="0033B3"/>
                </a:solidFill>
                <a:effectLst/>
              </a:rPr>
              <a:t>null</a:t>
            </a:r>
            <a:r>
              <a:rPr lang="en-US" altLang="ko-KR" sz="1200" b="1" dirty="0">
                <a:solidFill>
                  <a:srgbClr val="080808"/>
                </a:solidFill>
                <a:effectLst/>
              </a:rPr>
              <a:t>) {</a:t>
            </a:r>
            <a:br>
              <a:rPr lang="en-US" altLang="ko-KR" sz="1200" b="1" dirty="0">
                <a:solidFill>
                  <a:srgbClr val="080808"/>
                </a:solidFill>
                <a:effectLst/>
              </a:rPr>
            </a:br>
            <a:r>
              <a:rPr lang="en-US" altLang="ko-KR" sz="1200" b="1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altLang="ko-KR" sz="1200" b="1" u="sng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b="1" u="sng" dirty="0" err="1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200" b="1" u="sng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replyEntity.getMemberEntity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().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getNickname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b="1" dirty="0">
                <a:solidFill>
                  <a:srgbClr val="080808"/>
                </a:solidFill>
                <a:effectLst/>
              </a:rPr>
            </a:br>
            <a:r>
              <a:rPr lang="en-US" altLang="ko-KR" sz="1200" b="1" dirty="0">
                <a:solidFill>
                  <a:srgbClr val="080808"/>
                </a:solidFill>
                <a:effectLst/>
              </a:rPr>
              <a:t>        }</a:t>
            </a:r>
          </a:p>
          <a:p>
            <a:pPr lvl="1"/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}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public void </a:t>
            </a:r>
            <a:r>
              <a:rPr lang="en-US" altLang="ko-KR" sz="1200" dirty="0" err="1">
                <a:solidFill>
                  <a:srgbClr val="00627A"/>
                </a:solidFill>
                <a:effectLst/>
              </a:rPr>
              <a:t>setNickname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nickname) {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nickname;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}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975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41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&lt;14&gt;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 </a:t>
            </a:r>
            <a:r>
              <a:rPr lang="en-US" altLang="ko-KR" sz="3200" b="1" spc="-300" dirty="0"/>
              <a:t>CRUD_CREATE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51B091-855C-44A1-930E-BF994076B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908" y="933410"/>
            <a:ext cx="4832172" cy="5766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FFD7C2-6424-49B4-BEE8-9C6BA396AA21}"/>
              </a:ext>
            </a:extLst>
          </p:cNvPr>
          <p:cNvGrpSpPr/>
          <p:nvPr/>
        </p:nvGrpSpPr>
        <p:grpSpPr>
          <a:xfrm>
            <a:off x="1367926" y="712191"/>
            <a:ext cx="9440118" cy="6035713"/>
            <a:chOff x="1058823" y="794677"/>
            <a:chExt cx="9440118" cy="60357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7C98FB-9E08-4C1E-A2ED-FC25D38FBDDD}"/>
                </a:ext>
              </a:extLst>
            </p:cNvPr>
            <p:cNvSpPr/>
            <p:nvPr/>
          </p:nvSpPr>
          <p:spPr>
            <a:xfrm>
              <a:off x="1058823" y="1239836"/>
              <a:ext cx="9440118" cy="559055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@Transactional</a:t>
              </a:r>
              <a:b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replyCreate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(Long id,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ReplyDTO.ReplyRequestDTO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게시글의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값을 받기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boardRepository.findById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(id).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orElseThrow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(() -&gt;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IllegalArgumentException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작성 실패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해당 게시글이 존재하지 않습니다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."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+ id));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사용자 정보를 받기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logInUserNickname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dto.getNickname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en-US" altLang="ko-KR" sz="1100" i="1" dirty="0" err="1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를 가져오는 로직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예시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닉네임을 이용하여 조회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memberRepository.findByNickname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logInUserNickname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.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orElseThrow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(() -&gt;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IllegalArgumentException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해당 닉네임의 사용자가 없습니다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dto.setBoardEntity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dto.setMemberEntity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엔티티를 생성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dto.toEntity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엔티티에 사용자 정보를 저장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.setMemberEntity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댓글을 데이터베이스에 저장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replyRepository.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save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.setNickname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logInUserNickname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  <a:p>
              <a:pPr lvl="1"/>
              <a:endParaRPr lang="en-US" altLang="ko-KR" sz="1100" dirty="0">
                <a:solidFill>
                  <a:srgbClr val="080808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pPr lvl="1"/>
              <a: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@PostMapping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"/board-detail/reply-list/{id}"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1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replyCreate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@PathVariable 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id,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ReplyRequestDTO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ReplyResponseDTO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replyService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.replyCreate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(id,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ok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  <a:p>
              <a:pPr lvl="1"/>
              <a:endParaRPr lang="en-US" altLang="ko-KR" sz="10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0309CF-1B94-47BF-A801-7235A6B43A49}"/>
                </a:ext>
              </a:extLst>
            </p:cNvPr>
            <p:cNvSpPr txBox="1"/>
            <p:nvPr/>
          </p:nvSpPr>
          <p:spPr>
            <a:xfrm>
              <a:off x="4157272" y="794677"/>
              <a:ext cx="254108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 </a:t>
              </a:r>
              <a:r>
                <a:rPr lang="ko-KR" altLang="en-US" sz="1400" b="1" dirty="0"/>
                <a:t>댓글 작성 </a:t>
              </a:r>
              <a:r>
                <a:rPr lang="en-US" altLang="ko-KR" sz="1400" b="1" dirty="0"/>
                <a:t>(CREATE) </a:t>
              </a:r>
              <a:r>
                <a:rPr lang="en-US" altLang="ko-KR" sz="1400" b="1" dirty="0" err="1"/>
                <a:t>api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2C0081-7F7D-48C0-91C9-53CC8D6AE8C1}"/>
              </a:ext>
            </a:extLst>
          </p:cNvPr>
          <p:cNvGrpSpPr/>
          <p:nvPr/>
        </p:nvGrpSpPr>
        <p:grpSpPr>
          <a:xfrm>
            <a:off x="906391" y="633083"/>
            <a:ext cx="9901653" cy="5719194"/>
            <a:chOff x="-2043029" y="2595683"/>
            <a:chExt cx="9901653" cy="553109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E3F7CF-5BA1-4167-967A-7ACF219341A5}"/>
                </a:ext>
              </a:extLst>
            </p:cNvPr>
            <p:cNvSpPr/>
            <p:nvPr/>
          </p:nvSpPr>
          <p:spPr>
            <a:xfrm>
              <a:off x="-2043029" y="3079578"/>
              <a:ext cx="9901653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replySubmit</a:t>
              </a:r>
              <a:r>
                <a:rPr lang="en-US" altLang="ko-KR" sz="1200" dirty="0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async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getUserNumber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if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(!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사용자가 로그인하지 않은 경우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if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window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confirm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작성을 위해 로그인이 필요합니다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로그인 페이지로 </a:t>
              </a:r>
              <a:r>
                <a:rPr lang="ko-KR" altLang="en-US" sz="12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이동하시겠습니까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로그인 페이지로 이동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window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location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href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"/home/login"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로그인 페이지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URL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 변경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사용자 정보를 얻어올 수 있는 함수를 호출하여 로그인 상태 확인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userNickname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getUserNumber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().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nickname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post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`/</a:t>
              </a:r>
              <a:r>
                <a:rPr lang="en-US" altLang="ko-KR" sz="12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/board/board-detail/reply-list/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${id}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null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params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{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reply,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nickname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userNickname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}}</a:t>
              </a:r>
            </a:p>
            <a:p>
              <a:pPr lvl="1"/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).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then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((res)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newReply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data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setReplies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[...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newReply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]);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setReply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</a:p>
            <a:p>
              <a:pPr lvl="1"/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}).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 =&gt; { </a:t>
              </a:r>
              <a:r>
                <a:rPr lang="en-US" altLang="ko-KR" sz="12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error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(e) })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(error)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i="1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alert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잠시 후 시도해주세요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만약 이후에도 진행되지 않을 시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 아웃 후 로그인 하여 다시 시도 해주세요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작성 에러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+ error);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AD397F-D932-491B-8786-4939A122BB8B}"/>
                </a:ext>
              </a:extLst>
            </p:cNvPr>
            <p:cNvSpPr txBox="1"/>
            <p:nvPr/>
          </p:nvSpPr>
          <p:spPr>
            <a:xfrm>
              <a:off x="1265763" y="2595683"/>
              <a:ext cx="2980303" cy="297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</a:t>
              </a:r>
              <a:r>
                <a:rPr lang="ko-KR" altLang="en-US" sz="1400" b="1" dirty="0"/>
                <a:t>댓글 작성 </a:t>
              </a:r>
              <a:r>
                <a:rPr lang="en-US" altLang="ko-KR" sz="1400" b="1" dirty="0"/>
                <a:t>(CREATE) frontend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41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요구사항 정의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(Board)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05329"/>
              </p:ext>
            </p:extLst>
          </p:nvPr>
        </p:nvGraphicFramePr>
        <p:xfrm>
          <a:off x="563265" y="1074234"/>
          <a:ext cx="11065470" cy="50030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문의 사항 게시글을 작성합니다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ROLE_USER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권한을 가진 일반 사용자의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권한으로 게시글 작성이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조회 및 상세 게시글 열람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기존의 작성된 게시글을 조회하고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열람이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기존에 작성되어 있는 게시글을 카테고리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or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검색을 통해 불러온 후 열람 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해당 게시글을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</a:t>
                      </a: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USER)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수정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&amp;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게시글의 데이터를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일부 수정하고 전부 삭제가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본인이 작성한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게시글에만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수정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&amp;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삭제 버튼이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활성화되고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수정 시 새로 수정된 게시글이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저장되어 보여집니다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내의 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작성된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게시글에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댓글을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타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또는 본인의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게시글에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댓글을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작성할 수 있고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 하여 권한을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부여 받은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만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댓글이 작성된 게시글 내 댓글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하단에 작성된 댓글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게시글과 함께 모든 사용자에게 해당 데이터 열람이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해당 댓글을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</a:t>
                      </a: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USER)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댓글이 작성된 게시글 내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댓글 수정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&amp;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게시글의 데이터를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일부 수정하고 전부 삭제가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게시글과 마찬가지로 댓글 또한 작성자 본인에게만 수정 삭제 버튼이 활성화되고 기능 사용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7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카테고리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검색어로 필터링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작성되어 있는 게시글을 카테고리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옵션 선택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or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검색어를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이용하여 해당 데이터 열람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게시판 왼쪽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오른쪽 상단에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토글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버튼 및 검색어 입력 창을 통해 해당 옵션이 선택되거나 키워드가 검색창에 입력될 시 해당 필터의 내용을 열람 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474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0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73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&lt;15&gt;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 </a:t>
            </a:r>
            <a:r>
              <a:rPr lang="en-US" altLang="ko-KR" sz="3200" b="1" spc="-300" dirty="0"/>
              <a:t>CRUD_READ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498BDB-5048-4FDF-B67C-DB9DBDB73592}"/>
              </a:ext>
            </a:extLst>
          </p:cNvPr>
          <p:cNvGrpSpPr/>
          <p:nvPr/>
        </p:nvGrpSpPr>
        <p:grpSpPr>
          <a:xfrm>
            <a:off x="223350" y="1976598"/>
            <a:ext cx="5369730" cy="4180361"/>
            <a:chOff x="537117" y="2038381"/>
            <a:chExt cx="6659211" cy="397843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D5D4EF6-E6E6-4CD2-98E3-B7A9E66AC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85"/>
            <a:stretch/>
          </p:blipFill>
          <p:spPr>
            <a:xfrm>
              <a:off x="537117" y="2038381"/>
              <a:ext cx="6659211" cy="39784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9E74B2-1F36-4AC7-8262-02B9E6CBD593}"/>
                </a:ext>
              </a:extLst>
            </p:cNvPr>
            <p:cNvSpPr txBox="1"/>
            <p:nvPr/>
          </p:nvSpPr>
          <p:spPr>
            <a:xfrm>
              <a:off x="1616174" y="3139958"/>
              <a:ext cx="4156597" cy="275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작성된 게시글의 댓글 작성 후 댓글 목록이 생성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&amp;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생성된 댓글 수 출력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6CB835-412D-4D41-BD2B-CC95C543A748}"/>
              </a:ext>
            </a:extLst>
          </p:cNvPr>
          <p:cNvGrpSpPr/>
          <p:nvPr/>
        </p:nvGrpSpPr>
        <p:grpSpPr>
          <a:xfrm>
            <a:off x="5862652" y="748905"/>
            <a:ext cx="6164372" cy="6021127"/>
            <a:chOff x="2295491" y="1671377"/>
            <a:chExt cx="6164372" cy="565148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21B1F3-D00A-40E3-9B85-DD84B425EC8B}"/>
                </a:ext>
              </a:extLst>
            </p:cNvPr>
            <p:cNvSpPr/>
            <p:nvPr/>
          </p:nvSpPr>
          <p:spPr>
            <a:xfrm>
              <a:off x="2295491" y="2092551"/>
              <a:ext cx="6164372" cy="523031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sz="1300" b="1" i="1" dirty="0">
                <a:solidFill>
                  <a:srgbClr val="080808"/>
                </a:solidFill>
              </a:endParaRPr>
            </a:p>
            <a:p>
              <a:pPr lvl="1"/>
              <a:r>
                <a:rPr lang="en-US" altLang="ko-KR" sz="1300" b="1" i="1" dirty="0">
                  <a:solidFill>
                    <a:srgbClr val="080808"/>
                  </a:solidFill>
                </a:rPr>
                <a:t>------ </a:t>
              </a:r>
              <a:r>
                <a:rPr lang="ko-KR" altLang="en-US" sz="1300" b="1" i="1" dirty="0">
                  <a:solidFill>
                    <a:srgbClr val="080808"/>
                  </a:solidFill>
                </a:rPr>
                <a:t>💡 </a:t>
              </a:r>
              <a:r>
                <a:rPr lang="en-US" altLang="ko-KR" sz="1100" b="1" i="1" dirty="0" err="1">
                  <a:solidFill>
                    <a:srgbClr val="080808"/>
                  </a:solidFill>
                  <a:highlight>
                    <a:srgbClr val="F9B298"/>
                  </a:highlight>
                </a:rPr>
                <a:t>ReplysService</a:t>
              </a:r>
              <a:r>
                <a:rPr lang="en-US" altLang="ko-KR" sz="1300" b="1" i="1" dirty="0">
                  <a:solidFill>
                    <a:srgbClr val="080808"/>
                  </a:solidFill>
                  <a:highlight>
                    <a:srgbClr val="F9B298"/>
                  </a:highlight>
                </a:rPr>
                <a:t> </a:t>
              </a:r>
              <a:r>
                <a:rPr lang="en-US" altLang="ko-KR" sz="1300" b="1" i="1" dirty="0">
                  <a:solidFill>
                    <a:srgbClr val="080808"/>
                  </a:solidFill>
                </a:rPr>
                <a:t>------</a:t>
              </a:r>
              <a:br>
                <a:rPr lang="en-US" altLang="ko-KR" sz="1300" dirty="0">
                  <a:solidFill>
                    <a:srgbClr val="0033B3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findReplyList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.findByBoardEntity_Id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  <a:p>
              <a:pPr lvl="1"/>
              <a:endParaRPr lang="en-US" altLang="ko-KR" sz="1300" dirty="0">
                <a:solidFill>
                  <a:srgbClr val="080808"/>
                </a:solidFill>
              </a:endParaRPr>
            </a:p>
            <a:p>
              <a:pPr lvl="1"/>
              <a:r>
                <a:rPr lang="en-US" altLang="ko-KR" sz="1300" b="1" i="1" dirty="0">
                  <a:solidFill>
                    <a:srgbClr val="080808"/>
                  </a:solidFill>
                </a:rPr>
                <a:t>------ </a:t>
              </a:r>
              <a:r>
                <a:rPr lang="ko-KR" altLang="en-US" sz="1300" b="1" i="1" dirty="0">
                  <a:solidFill>
                    <a:srgbClr val="080808"/>
                  </a:solidFill>
                </a:rPr>
                <a:t>💡</a:t>
              </a:r>
              <a:r>
                <a:rPr lang="en-US" altLang="ko-KR" sz="1300" b="1" i="1" dirty="0">
                  <a:solidFill>
                    <a:srgbClr val="080808"/>
                  </a:solidFill>
                </a:rPr>
                <a:t> </a:t>
              </a:r>
              <a:r>
                <a:rPr lang="en-US" altLang="ko-KR" sz="1100" b="1" i="1" dirty="0" err="1">
                  <a:solidFill>
                    <a:srgbClr val="080808"/>
                  </a:solidFill>
                  <a:highlight>
                    <a:srgbClr val="F9B298"/>
                  </a:highlight>
                </a:rPr>
                <a:t>ReplyController</a:t>
              </a:r>
              <a:r>
                <a:rPr lang="en-US" altLang="ko-KR" sz="1100" b="1" i="1" dirty="0">
                  <a:solidFill>
                    <a:srgbClr val="080808"/>
                  </a:solidFill>
                  <a:highlight>
                    <a:srgbClr val="F9B298"/>
                  </a:highlight>
                </a:rPr>
                <a:t> </a:t>
              </a:r>
              <a:r>
                <a:rPr lang="en-US" altLang="ko-KR" sz="1300" b="1" i="1" dirty="0">
                  <a:solidFill>
                    <a:srgbClr val="080808"/>
                  </a:solidFill>
                </a:rPr>
                <a:t>------</a:t>
              </a:r>
            </a:p>
            <a:p>
              <a:pPr lvl="1"/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@GetMapping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"/board-detail/reply-list/{id}"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reply_list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@PathVariable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id) {</a:t>
              </a:r>
            </a:p>
            <a:p>
              <a:pPr lvl="1"/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replyList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.findReplyList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(id);</a:t>
              </a:r>
            </a:p>
            <a:p>
              <a:pPr lvl="1"/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responseDTOList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replyList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.stream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().map(reply -&gt;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</a:p>
            <a:p>
              <a:pPr lvl="1"/>
              <a:r>
                <a:rPr lang="en-US" altLang="ko-KR" sz="1300" dirty="0">
                  <a:solidFill>
                    <a:srgbClr val="000000"/>
                  </a:solidFill>
                </a:rPr>
                <a:t>		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(reply);</a:t>
              </a: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// Null 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체크 후 닉네임 설정</a:t>
              </a:r>
              <a:endParaRPr lang="en-US" altLang="ko-KR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endParaRPr>
            </a:p>
            <a:p>
              <a:pPr lvl="1"/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reply.getNickname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 !=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null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reply.getNickname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());</a:t>
              </a:r>
              <a:endParaRPr lang="en-US" altLang="ko-KR" sz="1300" dirty="0">
                <a:solidFill>
                  <a:srgbClr val="080808"/>
                </a:solidFill>
              </a:endParaRP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{ </a:t>
              </a: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"Unknown"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}).collect(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Collectors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toList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ok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B629B-DC79-4540-9548-C571635ED926}"/>
                </a:ext>
              </a:extLst>
            </p:cNvPr>
            <p:cNvSpPr txBox="1"/>
            <p:nvPr/>
          </p:nvSpPr>
          <p:spPr>
            <a:xfrm>
              <a:off x="3964469" y="1671377"/>
              <a:ext cx="2980303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목록 불러오기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(READ)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050DBD-86BD-4D36-B3EC-B122EEB35810}"/>
              </a:ext>
            </a:extLst>
          </p:cNvPr>
          <p:cNvGrpSpPr/>
          <p:nvPr/>
        </p:nvGrpSpPr>
        <p:grpSpPr>
          <a:xfrm>
            <a:off x="6187440" y="952314"/>
            <a:ext cx="5580927" cy="5817718"/>
            <a:chOff x="-2043029" y="2798395"/>
            <a:chExt cx="5580927" cy="53150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B0C6EA-5D86-4713-A888-BB4C0C00AE0A}"/>
                </a:ext>
              </a:extLst>
            </p:cNvPr>
            <p:cNvSpPr/>
            <p:nvPr/>
          </p:nvSpPr>
          <p:spPr>
            <a:xfrm>
              <a:off x="-2043029" y="3197312"/>
              <a:ext cx="5580927" cy="491609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i="1" dirty="0" err="1">
                  <a:solidFill>
                    <a:srgbClr val="080808"/>
                  </a:solidFill>
                  <a:effectLst/>
                  <a:ea typeface="+mj-ea"/>
                </a:rPr>
                <a:t>useEffect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(()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const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  <a:ea typeface="+mj-ea"/>
                </a:rPr>
                <a:t>getReplies</a:t>
              </a:r>
              <a:r>
                <a:rPr lang="en-US" altLang="ko-KR" sz="1200" dirty="0">
                  <a:solidFill>
                    <a:srgbClr val="00627A"/>
                  </a:solidFill>
                  <a:effectLst/>
                  <a:ea typeface="+mj-ea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async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try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const 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response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await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ea typeface="+mj-ea"/>
                </a:rPr>
                <a:t>axios.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ea typeface="+mj-ea"/>
                </a:rPr>
                <a:t>get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   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`/</a:t>
              </a:r>
              <a:r>
                <a:rPr lang="en-US" altLang="ko-KR" sz="1200" dirty="0" err="1">
                  <a:solidFill>
                    <a:srgbClr val="067D17"/>
                  </a:solidFill>
                  <a:effectLst/>
                  <a:ea typeface="+mj-ea"/>
                </a:rPr>
                <a:t>api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/board/board-detail/reply-list/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${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}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`</a:t>
              </a:r>
              <a:b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const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replyList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=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response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ea typeface="+mj-ea"/>
                </a:rPr>
                <a:t>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ea typeface="+mj-ea"/>
                </a:rPr>
                <a:t>data</a:t>
              </a:r>
              <a:r>
                <a:rPr lang="en-US" altLang="ko-KR" sz="1200" dirty="0">
                  <a:solidFill>
                    <a:srgbClr val="080808"/>
                  </a:solidFill>
                  <a:ea typeface="+mj-ea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setReplies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replyList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(error)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  <a:ea typeface="+mj-ea"/>
                </a:rPr>
                <a:t>console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ea typeface="+mj-ea"/>
                </a:rPr>
                <a:t>log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ea typeface="+mj-ea"/>
                </a:rPr>
                <a:t>댓글 목록 조회 에러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, error);}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};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  <a:ea typeface="+mj-ea"/>
                </a:rPr>
                <a:t>getReplies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}, [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]);</a:t>
              </a:r>
            </a:p>
            <a:p>
              <a:pPr lvl="1"/>
              <a:endParaRPr lang="en-US" altLang="ko-KR" sz="1200" dirty="0">
                <a:solidFill>
                  <a:srgbClr val="080808"/>
                </a:solidFill>
                <a:effectLst/>
                <a:ea typeface="+mj-ea"/>
              </a:endParaRPr>
            </a:p>
            <a:p>
              <a:pPr lvl="1"/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Frontend </a:t>
              </a: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endParaRPr lang="en-US" altLang="ko-KR" sz="1200" dirty="0">
                <a:solidFill>
                  <a:srgbClr val="080808"/>
                </a:solidFill>
                <a:ea typeface="+mj-ea"/>
              </a:endParaRPr>
            </a:p>
            <a:p>
              <a:pPr lvl="1"/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replies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/>
                </a:rPr>
                <a:t>map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((reply,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idx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) =&gt; (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li </a:t>
              </a:r>
              <a:r>
                <a:rPr lang="en-US" altLang="ko-KR" sz="1200" dirty="0">
                  <a:solidFill>
                    <a:srgbClr val="174AD4"/>
                  </a:solidFill>
                  <a:effectLst/>
                  <a:latin typeface="카카오 Regular"/>
                </a:rPr>
                <a:t>key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idx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reply.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reply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styles.replyInfo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styles.replyAuthor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    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작성자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reply.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/>
                </a:rPr>
                <a:t>nickname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    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작성일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reply.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regDate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29D728-BF7B-45CD-B6C7-446EE49E112F}"/>
                </a:ext>
              </a:extLst>
            </p:cNvPr>
            <p:cNvSpPr txBox="1"/>
            <p:nvPr/>
          </p:nvSpPr>
          <p:spPr>
            <a:xfrm>
              <a:off x="-1069777" y="2798395"/>
              <a:ext cx="3456395" cy="281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댓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글 목록 불러오기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(READ)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2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51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&lt;16&gt;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CRUD_UPDATE)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498BDB-5048-4FDF-B67C-DB9DBDB73592}"/>
              </a:ext>
            </a:extLst>
          </p:cNvPr>
          <p:cNvGrpSpPr/>
          <p:nvPr/>
        </p:nvGrpSpPr>
        <p:grpSpPr>
          <a:xfrm>
            <a:off x="223350" y="1976598"/>
            <a:ext cx="5369730" cy="4180361"/>
            <a:chOff x="537117" y="2038381"/>
            <a:chExt cx="6659211" cy="397843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D5D4EF6-E6E6-4CD2-98E3-B7A9E66AC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85"/>
            <a:stretch/>
          </p:blipFill>
          <p:spPr>
            <a:xfrm>
              <a:off x="537117" y="2038381"/>
              <a:ext cx="6659211" cy="39784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9E74B2-1F36-4AC7-8262-02B9E6CBD593}"/>
                </a:ext>
              </a:extLst>
            </p:cNvPr>
            <p:cNvSpPr txBox="1"/>
            <p:nvPr/>
          </p:nvSpPr>
          <p:spPr>
            <a:xfrm>
              <a:off x="1616174" y="3139958"/>
              <a:ext cx="4156597" cy="275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E0C7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1.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E0C7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작성된 게시글의 댓글 작성 후 댓글 목록이 생성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E0C7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&amp;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E0C7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생성된 댓글 수 출력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6CB835-412D-4D41-BD2B-CC95C543A748}"/>
              </a:ext>
            </a:extLst>
          </p:cNvPr>
          <p:cNvGrpSpPr/>
          <p:nvPr/>
        </p:nvGrpSpPr>
        <p:grpSpPr>
          <a:xfrm>
            <a:off x="5807248" y="850766"/>
            <a:ext cx="6164372" cy="5767368"/>
            <a:chOff x="2295491" y="1763943"/>
            <a:chExt cx="6164372" cy="541330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21B1F3-D00A-40E3-9B85-DD84B425EC8B}"/>
                </a:ext>
              </a:extLst>
            </p:cNvPr>
            <p:cNvSpPr/>
            <p:nvPr/>
          </p:nvSpPr>
          <p:spPr>
            <a:xfrm>
              <a:off x="2295491" y="2157738"/>
              <a:ext cx="6164372" cy="501951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ReplysService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카카오 Regular"/>
                  <a:cs typeface="+mn-cs"/>
                </a:rPr>
              </a:b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@Transactional</a:t>
              </a:r>
              <a:br>
                <a:rPr lang="en-US" altLang="ko-KR" sz="1300" dirty="0">
                  <a:solidFill>
                    <a:srgbClr val="9E880D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void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updataReply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String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updatedText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댓글을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DB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에서 업데이트 하도록 합니다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.findById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.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orElseThrow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(() -&gt;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EntityNotFoundException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댓글을 찾을 수 없습니다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."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.setReply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updatedText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.save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ea typeface="카카오 Regular"/>
                <a:cs typeface="+mn-cs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ReplyController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------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@PutMapping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"/board-detail/reply-update/{replyId}"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updateReply</a:t>
              </a:r>
              <a:r>
                <a:rPr lang="en-US" altLang="ko-KR" sz="13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@PathVariable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"replyId"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ReplyRequestDTO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.updateReply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ok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B629B-DC79-4540-9548-C571635ED926}"/>
                </a:ext>
              </a:extLst>
            </p:cNvPr>
            <p:cNvSpPr txBox="1"/>
            <p:nvPr/>
          </p:nvSpPr>
          <p:spPr>
            <a:xfrm>
              <a:off x="3911742" y="1763943"/>
              <a:ext cx="3206327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목록 불러오기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(UPDATE)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050DBD-86BD-4D36-B3EC-B122EEB35810}"/>
              </a:ext>
            </a:extLst>
          </p:cNvPr>
          <p:cNvGrpSpPr/>
          <p:nvPr/>
        </p:nvGrpSpPr>
        <p:grpSpPr>
          <a:xfrm>
            <a:off x="6236198" y="850766"/>
            <a:ext cx="5580927" cy="5595058"/>
            <a:chOff x="-2043029" y="2798680"/>
            <a:chExt cx="5580927" cy="511159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B0C6EA-5D86-4713-A888-BB4C0C00AE0A}"/>
                </a:ext>
              </a:extLst>
            </p:cNvPr>
            <p:cNvSpPr/>
            <p:nvPr/>
          </p:nvSpPr>
          <p:spPr>
            <a:xfrm>
              <a:off x="-2043029" y="3218809"/>
              <a:ext cx="5580927" cy="469146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useEffect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(() =&gt; {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const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getReplies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=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async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() =&gt; {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try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{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const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response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=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await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axios.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A7A4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get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`/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/board/board-detail/reply-list/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${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id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}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`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const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replyList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=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response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.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71094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data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30091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console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.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A7A4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log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"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작성 응답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replyList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 = "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replyList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setReplies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replyList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}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catch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(error) {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30091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console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.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A7A4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log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"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목록 조회 에러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"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, error);}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};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getReplies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();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}, [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id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]);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29D728-BF7B-45CD-B6C7-446EE49E112F}"/>
                </a:ext>
              </a:extLst>
            </p:cNvPr>
            <p:cNvSpPr txBox="1"/>
            <p:nvPr/>
          </p:nvSpPr>
          <p:spPr>
            <a:xfrm>
              <a:off x="-967454" y="2798680"/>
              <a:ext cx="3682418" cy="281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목록 불러오기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(UPDATE)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1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45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&lt;17&gt;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DELETE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6CB835-412D-4D41-BD2B-CC95C543A748}"/>
              </a:ext>
            </a:extLst>
          </p:cNvPr>
          <p:cNvGrpSpPr/>
          <p:nvPr/>
        </p:nvGrpSpPr>
        <p:grpSpPr>
          <a:xfrm>
            <a:off x="5804278" y="850766"/>
            <a:ext cx="6164372" cy="5767368"/>
            <a:chOff x="2295491" y="1763943"/>
            <a:chExt cx="6164372" cy="541330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21B1F3-D00A-40E3-9B85-DD84B425EC8B}"/>
                </a:ext>
              </a:extLst>
            </p:cNvPr>
            <p:cNvSpPr/>
            <p:nvPr/>
          </p:nvSpPr>
          <p:spPr>
            <a:xfrm>
              <a:off x="2295491" y="2157738"/>
              <a:ext cx="6164372" cy="501951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0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ReplysService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------</a:t>
              </a:r>
              <a:b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@Transactional</a:t>
              </a:r>
              <a:b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void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댓글을 데이터베이스에서 삭제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.deleteByReplyId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i="1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.info(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삭제 성공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{}"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ReplyRepository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</a:t>
              </a:r>
            </a:p>
            <a:p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@Query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"DELETE FROM 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R WHERE R.id = :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@Modifying</a:t>
              </a:r>
              <a:b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void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deleteByReplyId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@Param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"replyId"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</a:p>
            <a:p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ReplyController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</a:t>
              </a:r>
            </a:p>
            <a:p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@DeleteMapping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"/board-detail/reply-delete/{replyId}"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Void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@PathVariable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"replyId"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.deleteReply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ok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().build();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삭제 성공 응답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Exception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e.printStackTrace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status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HttpStatus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i="1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INTERNAL_SERVER_ERROR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).build();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B629B-DC79-4540-9548-C571635ED926}"/>
                </a:ext>
              </a:extLst>
            </p:cNvPr>
            <p:cNvSpPr txBox="1"/>
            <p:nvPr/>
          </p:nvSpPr>
          <p:spPr>
            <a:xfrm>
              <a:off x="3911742" y="1763943"/>
              <a:ext cx="2840842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삭제하기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(DELETE)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050DBD-86BD-4D36-B3EC-B122EEB35810}"/>
              </a:ext>
            </a:extLst>
          </p:cNvPr>
          <p:cNvGrpSpPr/>
          <p:nvPr/>
        </p:nvGrpSpPr>
        <p:grpSpPr>
          <a:xfrm>
            <a:off x="5921842" y="818168"/>
            <a:ext cx="6046808" cy="5433012"/>
            <a:chOff x="-2043029" y="2946726"/>
            <a:chExt cx="5580927" cy="49635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B0C6EA-5D86-4713-A888-BB4C0C00AE0A}"/>
                </a:ext>
              </a:extLst>
            </p:cNvPr>
            <p:cNvSpPr/>
            <p:nvPr/>
          </p:nvSpPr>
          <p:spPr>
            <a:xfrm>
              <a:off x="-2043029" y="3372559"/>
              <a:ext cx="5580927" cy="453771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0" lang="en-US" altLang="ko-KR" sz="13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useEffect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(() =&gt; {</a:t>
              </a:r>
              <a:b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kumimoji="0" lang="en-US" altLang="ko-KR" sz="13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getReplies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async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 =&gt; {</a:t>
              </a:r>
              <a:b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deleteReply</a:t>
              </a:r>
              <a:r>
                <a:rPr lang="en-US" altLang="ko-KR" sz="1300" dirty="0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async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if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window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confirm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댓글을 </a:t>
              </a:r>
              <a:r>
                <a:rPr lang="ko-KR" altLang="en-US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삭제하시겟습니까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await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`/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/board/board-detail/reply-delete/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${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setReplies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filter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((reply) =&gt; reply.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!==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(error)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error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삭제 에러 발생 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error);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29D728-BF7B-45CD-B6C7-446EE49E112F}"/>
                </a:ext>
              </a:extLst>
            </p:cNvPr>
            <p:cNvSpPr txBox="1"/>
            <p:nvPr/>
          </p:nvSpPr>
          <p:spPr>
            <a:xfrm>
              <a:off x="-775161" y="2946726"/>
              <a:ext cx="3316934" cy="281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삭제하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(DELETE)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E2E1537-9C59-4035-9BB7-4BD5E8E52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1"/>
          <a:stretch/>
        </p:blipFill>
        <p:spPr>
          <a:xfrm>
            <a:off x="327350" y="1499208"/>
            <a:ext cx="4935956" cy="15317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03238A-00C7-4DBF-B97A-586BB5663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50" y="3413926"/>
            <a:ext cx="4935956" cy="10862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6BC3FA-1BAC-43A0-915E-045FF0230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50" y="4940986"/>
            <a:ext cx="4935956" cy="1200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98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장바구니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509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게시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장바구니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우리 프로젝트의 필수 요소인 도서 데이터를 얻고 이를 사용하기 위해 알라딘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메뉴얼을 참고해 데이터를 호출하고 이를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저장하였다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9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70923" y="4276557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70923" y="5067509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정보를 직접 만드는 것이 아닌 알라딘 서점에서 제공하는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도서 정보를 불러오고 이를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저장시켜서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원하는대로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사용할 수 있도록 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이렇게 함으로써 양질의 데이터를 마음껏 활용할 수 있게 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4F23D6-8F0C-3BA1-8A74-1386195B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117401"/>
            <a:ext cx="6095999" cy="2709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30D71C-FBE2-4802-CDA4-975698D3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17401"/>
            <a:ext cx="5428211" cy="4188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384717" y="5555933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시 표시되는 데이터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2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76897" y="5068649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76897" y="5859601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방법은 알라딘 오픈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메뉴얼을 바탕으로 요청을 작성한 후 받고 싶은 응답 데이터를 작성해 백엔드에서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호출하도록 설계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320651" y="6263004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파라미터 예시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F9E11F-A633-8005-E486-40E0CDC6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95520"/>
            <a:ext cx="5571917" cy="47937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EE985C-B4DC-9D76-5D4E-61E2775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5520"/>
            <a:ext cx="6096000" cy="31800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C156DE-2E70-121E-AA0C-C1E2DDC1AD95}"/>
              </a:ext>
            </a:extLst>
          </p:cNvPr>
          <p:cNvSpPr txBox="1"/>
          <p:nvPr/>
        </p:nvSpPr>
        <p:spPr>
          <a:xfrm>
            <a:off x="6376897" y="4522909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 데이터 예시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46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705628" y="6241586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 예시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7843F0-94DF-1139-0D6C-B3AD07CE3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12954"/>
            <a:ext cx="5235959" cy="483209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</a:t>
            </a:r>
            <a:r>
              <a:rPr lang="en-US" altLang="ko-KR" sz="1100" dirty="0">
                <a:solidFill>
                  <a:srgbClr val="6AAB73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OptResults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{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phraseList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cardReviewImgList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output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"20131101"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MultiValueMap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toMultiValueMap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LinkedMultiValueMap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OptResults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output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output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8685B1-F8DA-2167-386C-C817B07D3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756" y="492193"/>
            <a:ext cx="5710844" cy="57708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jakarta.validation.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jakarta.validation.constraints.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Pattern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AllArgsConstructor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NoArgsConstructor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@AllArgsConstructor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@NoArgsConstructor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도서 제목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저자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출간일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책소개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출판사 제공 책 소개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판매가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정가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publisher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출판사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13 자리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표지(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저화질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카테고리(풀, 대분류만 필요)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mallType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몰타입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국내도서, 외서, 전자책 등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stockstatus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재고 상태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BookSubDetails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subInfo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부가 정보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@Pattern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(regexp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"0,1"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4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76896" y="4270627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Service Layer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76896" y="5061579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클래스를 파라미터로 전달해서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 클래스를 반환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위해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RestTemplate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클래스를 사용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시 사용 권한을 의미하는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알라딘으로부터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발급받아 요청 클래스에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쿼리파라미터로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보내줘야 함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.(API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메뉴얼 참조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147727" y="4914843"/>
            <a:ext cx="5807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상세 정보 조회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클래스의 모든 내용을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queryParam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달아줘야 하지만 요청 클래스에서 미리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MultiValueMap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정의해놓았기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때문에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queryParams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한 번에 쿼리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파리미터를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보낼 수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A73D37-50F3-78D0-2753-03EC33C0C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1" y="2200881"/>
            <a:ext cx="7767818" cy="181588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getDetails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"http://www.aladin.co.kr/ttb/api/ItemLookUp.aspx?"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UriComponentsBuilder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UriComponentsBuilder.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fromHttpUrl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aladinBookDetailReq.toMultiValueMap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restTemplate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.getForObject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uri.toUriString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43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6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85209" y="3902924"/>
            <a:ext cx="22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Controller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85209" y="4693876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구현한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메서드를 사용해서 실제 데이터를 받아올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책마다 고유한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ISBN(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국제표준도서번호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적어서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하면 응답 클래스에 선언한 필드를 바탕으로 알라딘에서 데이터를 보내준다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F47A8D4-0CEC-1C3A-7CE6-F636D427C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" y="1617515"/>
            <a:ext cx="6095999" cy="229293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"/search/{isbn}"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AdminBookSearchRes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searchBookResult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aladinBookDetailReq.setItemId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.searchBookfromIsbn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e.printStackTrace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B4CC2A-2AE0-FC70-F74B-A4DDEFB4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7" y="3902924"/>
            <a:ext cx="6109155" cy="29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5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/>
              <a:t>요구사항 정의</a:t>
            </a:r>
            <a:r>
              <a:rPr lang="en-US" altLang="ko-KR" sz="3600" spc="-300"/>
              <a:t>(Book, Cart)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9871"/>
              </p:ext>
            </p:extLst>
          </p:nvPr>
        </p:nvGraphicFramePr>
        <p:xfrm>
          <a:off x="563265" y="1074234"/>
          <a:ext cx="11065470" cy="48706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메인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메인 페이지 열람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BookVoyage</a:t>
                      </a:r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메인 페이지를 볼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전체 도서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전체 도서 조회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BookVoyage</a:t>
                      </a:r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전체 도서를 조회 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도서 검색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책 타이틀 검색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BookVoyage</a:t>
                      </a:r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도서를 검색할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도서 상세 정보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도서 상세 정보 조회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도서의 상세 정보를 조회할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부여받은 개인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각 회원마다 고유한 장바구니 조회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 및 로그인한 회원은 자신의 고유한 장바구니를 조회할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</a:t>
                      </a:r>
                      <a:r>
                        <a:rPr lang="ko-KR" altLang="en-US" sz="12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부여받은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 상품 삭제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장바구니에서 선택한 상품 삭제 </a:t>
                      </a:r>
                      <a:endParaRPr lang="en-US" altLang="ko-KR" sz="130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가능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로그인한 회원은 자신의 장바구니에서 선택한 상품을 삭제할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7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 상품 구매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장바구니에서 선택한 상품 구매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로그인한 회원은 자신의 장바구니에서 선택한 상품을 구매할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474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39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0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(1)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데이터를 받아올 수 있게 되었다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이제 이 데이터를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저장해서 우리가 원하는 페이지에 언제든 사용할 수 있도록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메서드를 사용해서 받아온 데이터를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사용해 저장하고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클래스를 통해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(JPA)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매핑해서 도서 데이터를 저장시켰다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도서는 각 카테고리 별로 최신 도서를 선정해 총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250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저장했다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964F0E-CC38-7684-E362-8601A3B1D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268175"/>
            <a:ext cx="5943600" cy="477053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org.springframework.data.jpa.repository.JpaRepository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org.springframework.stereotype.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1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115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(2)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저장할 데이터는 알라딘 오픈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받아오는 데이터를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객체에 그대로 필드로 선언하여 저장하도록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E420BEB-EAAB-6BDB-92C0-699F64773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425744"/>
            <a:ext cx="6095999" cy="543225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com.fasterxml.jackson.annotation.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JsonIgnore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com.kdt.BookVoyage.CartItem.CartItemEntity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jakarta.persistence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.*;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AllArgsConstructor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NoArgsConstructor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java.util.ArrayList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pub_date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full_desc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"full_desc2"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columnDefinition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"MEDIUMTEXT"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price_sales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2E769B-95E9-CCED-8A46-C0B7DB98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3879404"/>
            <a:ext cx="6095999" cy="2966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2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11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(3)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알라딘 오픈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호출과 동시에 원하는 도서의 데이터를 받아와 바로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저장되도록 메서드를 구현했다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그리고 이미 저장된 도서의 경우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국제표준도서번호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활용해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조회하여 이미 존재하는 도서는 별도로 생성한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DuplicateBookException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통해 예외를 발생시키도록 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20DE92-DF46-B8C6-989D-27FC7FFD8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0" y="1074234"/>
            <a:ext cx="6096000" cy="572464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saveBookFromDetailApi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JsonProcessingException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isbn을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기반으로 이미 저장된 도서를 검색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aladinBookDetailReq.getItemId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existingBook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.findBookByIsbn13(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이미 저장된 도서가 있다면 중복 저장을 막음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existingBook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DuplicateBookException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"이미 저장된 도서입니다."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aladinBookDetailRes.getItem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!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bookDetails.isEmpty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book.setTitle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bookDetail.getTitle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bookDetail.getAuthor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book.setPubDate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bookDetail.getPubDate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book.setPublisher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bookDetail.getPublisher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book.setFullDescription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bookDetail.getFullDescription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book.setFullDescription2(bookDetail.getFullDescription2());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book.setCover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bookDetail.getCover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book.setIsbn13(bookDetail.getIsbn13());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book.setPriceSales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bookDetail.getPriceSales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book.setPriceStandard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bookDetail.getPriceStandard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book.setCategoryName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bookDetail.getCategoryName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book.setToc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getToc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book.setItemPage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getItemPage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book.setRemain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"1"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구성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!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previewImgList.isEmpty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previewImgListToJSON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objectMapper.writeValueAsString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previewImgListToJSON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!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bookAuthors.isEmpty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book.setAuthorTypeDesc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author.getAuthorTypeDesc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book.setAuthorPhoto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author.getAuthorPhoto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1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12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(4)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컨트롤러에서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어노테이션을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사용해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이용해 알라딘에서 해당 도서를 조회 후 중복되지 않을 경우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저장하도록 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중복될 경우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409. Conflict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에러를 확인할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534191B-B912-51A6-9350-FDFCFAE49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750483"/>
            <a:ext cx="6095999" cy="313932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isbn13으로 검색해서 나온 결과를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)에 저장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@PostMapping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"/search/{isbn}/save"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saveBooks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JsonProcessingException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aladinBookDetailReq.setItemId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.saveBookFromDetailApi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"도서가 성공적으로 저장되었습니다."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DuplicateBookException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CONFLICT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"이미 저장된 도서입니다."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e.printStackTrace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"도서 저장 중 오류가 발생했습니다."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3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페이지에서는 알라딘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실시간으로 받아오는 베스트셀러 리스트와 경제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과학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소설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자기계발 카테고리에서 각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선정하고 이를 컴포넌트로 만들어서 보여주고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32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712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VIEW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데이터를 요청해서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받아온 데이터를 사용해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원하는대로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VIEW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구성했다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받아온 데이터는 배열 형태인 점을 참고해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map()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함수를 사용했다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개를 선정해서 이를 각각 컴포넌트로 만들었고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경제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과학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소설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자기계발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하나의 컴포넌트에 렌더링하고 있으며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(Home)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라우팅을 고려하여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pages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디렉토리의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MainPage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Home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컴포넌트를 렌더링하도록 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1F702A-51B9-19EE-3D7A-581FD1AF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" y="1767522"/>
            <a:ext cx="6093649" cy="3440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E71294-15B1-30D0-6EB6-41CE47F5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415" y="4146722"/>
            <a:ext cx="7152122" cy="21875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CB8130-29BF-2CC0-953E-6E084E1B3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558" y="821256"/>
            <a:ext cx="7145470" cy="26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9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712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74234"/>
            <a:ext cx="5573486" cy="57708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styles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MainPage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/Main.module.css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Link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react-router-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Loading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EconomyBooks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setEcoBookDetails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setEcoBookDetails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가져오는데 실패했다 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finally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 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 로딩 완료 후 </a:t>
            </a:r>
            <a:r>
              <a:rPr lang="en-US" altLang="ko-KR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설정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상위 컴포넌트에 로딩 완료 상태를 알림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ecoBooksList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slice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9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13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21C8C-CE70-E877-1314-4311D1A267C6}"/>
              </a:ext>
            </a:extLst>
          </p:cNvPr>
          <p:cNvSpPr txBox="1"/>
          <p:nvPr/>
        </p:nvSpPr>
        <p:spPr>
          <a:xfrm>
            <a:off x="7355113" y="733246"/>
            <a:ext cx="4836887" cy="61247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container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급상승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 </a:t>
            </a:r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많이 보고 있는 경제 도서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ecoBooksList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카테고리를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"&gt;"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기준으로 잘라내서 보여준다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book_image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280px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400px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{{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border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1px solid #eaeaea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bookTitle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EconomyBooks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5DACC02B-8E0B-4001-D731-1FA3BEA91436}"/>
              </a:ext>
            </a:extLst>
          </p:cNvPr>
          <p:cNvSpPr/>
          <p:nvPr/>
        </p:nvSpPr>
        <p:spPr>
          <a:xfrm>
            <a:off x="1245695" y="920349"/>
            <a:ext cx="2684958" cy="1575779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axios</a:t>
            </a:r>
            <a:r>
              <a:rPr lang="ko-KR" altLang="en-US">
                <a:solidFill>
                  <a:schemeClr val="tx1"/>
                </a:solidFill>
              </a:rPr>
              <a:t>를 사용하여 백엔드 </a:t>
            </a:r>
            <a:r>
              <a:rPr lang="en-US" altLang="ko-KR">
                <a:solidFill>
                  <a:schemeClr val="tx1"/>
                </a:solidFill>
              </a:rPr>
              <a:t>API </a:t>
            </a:r>
            <a:r>
              <a:rPr lang="ko-KR" altLang="en-US">
                <a:solidFill>
                  <a:schemeClr val="tx1"/>
                </a:solidFill>
              </a:rPr>
              <a:t>엔드포인트인 </a:t>
            </a:r>
            <a:r>
              <a:rPr lang="en-US" altLang="ko-KR">
                <a:solidFill>
                  <a:schemeClr val="tx1"/>
                </a:solidFill>
              </a:rPr>
              <a:t>“/api/bookdetail”</a:t>
            </a:r>
            <a:r>
              <a:rPr lang="ko-KR" altLang="en-US">
                <a:solidFill>
                  <a:schemeClr val="tx1"/>
                </a:solidFill>
              </a:rPr>
              <a:t>로 </a:t>
            </a:r>
            <a:r>
              <a:rPr lang="en-US" altLang="ko-KR">
                <a:solidFill>
                  <a:schemeClr val="tx1"/>
                </a:solidFill>
              </a:rPr>
              <a:t>GET </a:t>
            </a:r>
            <a:r>
              <a:rPr lang="ko-KR" altLang="en-US">
                <a:solidFill>
                  <a:schemeClr val="tx1"/>
                </a:solidFill>
              </a:rPr>
              <a:t>요청을 보낸다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0A37E077-A46B-D6E3-9319-2D316AFEB146}"/>
              </a:ext>
            </a:extLst>
          </p:cNvPr>
          <p:cNvSpPr/>
          <p:nvPr/>
        </p:nvSpPr>
        <p:spPr>
          <a:xfrm>
            <a:off x="8620108" y="306284"/>
            <a:ext cx="2684958" cy="1575779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백엔드에서 전달받은 데이터를 </a:t>
            </a:r>
            <a:r>
              <a:rPr lang="en-US" altLang="ko-KR">
                <a:solidFill>
                  <a:schemeClr val="tx1"/>
                </a:solidFill>
              </a:rPr>
              <a:t>map() </a:t>
            </a:r>
            <a:r>
              <a:rPr lang="ko-KR" altLang="en-US">
                <a:solidFill>
                  <a:schemeClr val="tx1"/>
                </a:solidFill>
              </a:rPr>
              <a:t>함수를 사용해서 렌더링한다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1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424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 셀러는 리얼타임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베스트셀러와 블로거 선정 베스트셀러는 알라딘 오픈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실시간으로 변동하는 베스트셀러 책들을 보여주는 것으로 구현했다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베스트셀러는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1~10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위까지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블로거 선정 베스트셀러는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위부터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위까지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보여주고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391055-DE71-ECA0-60DC-421500F9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260"/>
            <a:ext cx="6104310" cy="2394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81AA75-6A81-9643-DF60-5B475A8F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" y="4162793"/>
            <a:ext cx="6096001" cy="2710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14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활용한 베스트셀러 렌더링</a:t>
            </a:r>
          </a:p>
        </p:txBody>
      </p:sp>
    </p:spTree>
    <p:extLst>
      <p:ext uri="{BB962C8B-B14F-4D97-AF65-F5344CB8AC3E}">
        <p14:creationId xmlns:p14="http://schemas.microsoft.com/office/powerpoint/2010/main" val="319688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활용한 베스트셀러 렌더링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779687"/>
            <a:ext cx="5573486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MainPage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/BookList.module.css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Link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react-router-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Loading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/list/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top10Books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slice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setBestSeller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(top10Books)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불러오는데 실패했습니다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finally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AD33D-3DF7-B377-11D6-53C298C0789F}"/>
              </a:ext>
            </a:extLst>
          </p:cNvPr>
          <p:cNvSpPr txBox="1"/>
          <p:nvPr/>
        </p:nvSpPr>
        <p:spPr>
          <a:xfrm>
            <a:off x="6618514" y="1364188"/>
            <a:ext cx="5573486" cy="54938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container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베스트셀러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bestRank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fa-solid fa-crown fa-beat fa-2xl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#45B751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paddingBottom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26px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"}}&gt;&lt;/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)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rank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bestRank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            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220px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300px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bookTitle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)</a:t>
            </a:r>
          </a:p>
          <a:p>
            <a:pPr lvl="1"/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946DF26-1C98-891D-320C-3C1BC088EC7D}"/>
              </a:ext>
            </a:extLst>
          </p:cNvPr>
          <p:cNvSpPr/>
          <p:nvPr/>
        </p:nvSpPr>
        <p:spPr>
          <a:xfrm>
            <a:off x="769434" y="920349"/>
            <a:ext cx="2684958" cy="1575779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“</a:t>
            </a:r>
            <a:r>
              <a:rPr lang="en-US" altLang="ko-KR" dirty="0" err="1">
                <a:solidFill>
                  <a:srgbClr val="C00000"/>
                </a:solidFill>
              </a:rPr>
              <a:t>queryType</a:t>
            </a:r>
            <a:r>
              <a:rPr lang="en-US" altLang="ko-KR" dirty="0">
                <a:solidFill>
                  <a:srgbClr val="C00000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은 알라딘에서 불러올 리스트의 종류를 말한다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CA02BA-9C9F-AC61-28D4-0B9BDD1DFEBD}"/>
              </a:ext>
            </a:extLst>
          </p:cNvPr>
          <p:cNvSpPr/>
          <p:nvPr/>
        </p:nvSpPr>
        <p:spPr>
          <a:xfrm>
            <a:off x="5549775" y="3016938"/>
            <a:ext cx="3372214" cy="1712316"/>
          </a:xfrm>
          <a:prstGeom prst="roundRec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백엔드 </a:t>
            </a:r>
            <a:r>
              <a:rPr lang="en-US" altLang="ko-KR">
                <a:solidFill>
                  <a:schemeClr val="tx1"/>
                </a:solidFill>
              </a:rPr>
              <a:t>API </a:t>
            </a:r>
            <a:r>
              <a:rPr lang="ko-KR" altLang="en-US">
                <a:solidFill>
                  <a:schemeClr val="tx1"/>
                </a:solidFill>
              </a:rPr>
              <a:t>엔드포인트인 </a:t>
            </a:r>
            <a:r>
              <a:rPr lang="en-US" altLang="ko-KR">
                <a:solidFill>
                  <a:srgbClr val="C00000"/>
                </a:solidFill>
              </a:rPr>
              <a:t>`api/list/${queryType}`</a:t>
            </a:r>
            <a:r>
              <a:rPr lang="ko-KR" altLang="en-US">
                <a:solidFill>
                  <a:schemeClr val="tx1"/>
                </a:solidFill>
              </a:rPr>
              <a:t>에 </a:t>
            </a:r>
            <a:r>
              <a:rPr lang="en-US" altLang="ko-KR">
                <a:solidFill>
                  <a:srgbClr val="C00000"/>
                </a:solidFill>
              </a:rPr>
              <a:t>“BestSeller”</a:t>
            </a:r>
            <a:r>
              <a:rPr lang="ko-KR" altLang="en-US">
                <a:solidFill>
                  <a:schemeClr val="tx1"/>
                </a:solidFill>
              </a:rPr>
              <a:t>를 넣어서 요청하면 </a:t>
            </a:r>
            <a:r>
              <a:rPr lang="ko-KR" altLang="en-US">
                <a:solidFill>
                  <a:srgbClr val="C00000"/>
                </a:solidFill>
              </a:rPr>
              <a:t>알라딘  오픈 </a:t>
            </a:r>
            <a:r>
              <a:rPr lang="en-US" altLang="ko-KR">
                <a:solidFill>
                  <a:srgbClr val="C00000"/>
                </a:solidFill>
              </a:rPr>
              <a:t>API</a:t>
            </a:r>
            <a:r>
              <a:rPr lang="ko-KR" altLang="en-US">
                <a:solidFill>
                  <a:schemeClr val="tx1"/>
                </a:solidFill>
              </a:rPr>
              <a:t>에서 베스트셀러 </a:t>
            </a:r>
            <a:r>
              <a:rPr lang="en-US" altLang="ko-KR">
                <a:solidFill>
                  <a:schemeClr val="tx1"/>
                </a:solidFill>
              </a:rPr>
              <a:t>50</a:t>
            </a:r>
            <a:r>
              <a:rPr lang="ko-KR" altLang="en-US">
                <a:solidFill>
                  <a:schemeClr val="tx1"/>
                </a:solidFill>
              </a:rPr>
              <a:t>권을 실시간으로 가져온다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773E07-0370-81A4-8472-515BD69C5986}"/>
              </a:ext>
            </a:extLst>
          </p:cNvPr>
          <p:cNvSpPr/>
          <p:nvPr/>
        </p:nvSpPr>
        <p:spPr>
          <a:xfrm>
            <a:off x="3657322" y="3534497"/>
            <a:ext cx="1450227" cy="57659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7D0BD4E-5BB6-DB47-BD05-371A3DE9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3344"/>
            <a:ext cx="6096000" cy="156966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베스트셀러 등 리스트 검색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"/list/{queryType}"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"queryType"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aladinItemListReq.setQueryType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.getBookList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FD62A5-2FD8-493A-21BC-EE5D010B3EF6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723EF-75FE-E529-9DD6-AD5C32D081B1}"/>
              </a:ext>
            </a:extLst>
          </p:cNvPr>
          <p:cNvSpPr txBox="1"/>
          <p:nvPr/>
        </p:nvSpPr>
        <p:spPr>
          <a:xfrm>
            <a:off x="6502645" y="1617515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 오픈 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CFCF2-6CAA-90D0-22F9-57A86E7F6EB2}"/>
              </a:ext>
            </a:extLst>
          </p:cNvPr>
          <p:cNvSpPr txBox="1"/>
          <p:nvPr/>
        </p:nvSpPr>
        <p:spPr>
          <a:xfrm>
            <a:off x="6502645" y="2408467"/>
            <a:ext cx="5291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받은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“queryType”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이용해서 알라딘 오픈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베스트셀러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50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실시간으로 받아 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1E68CA-B5BC-AC37-EF05-58CD65C0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00" y="921834"/>
            <a:ext cx="4933102" cy="5589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활용한 베스트셀러 렌더링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88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정의</a:t>
            </a:r>
            <a:r>
              <a:rPr lang="en-US" altLang="ko-KR" sz="3600" spc="-300" dirty="0"/>
              <a:t>(Member)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86401"/>
              </p:ext>
            </p:extLst>
          </p:nvPr>
        </p:nvGraphicFramePr>
        <p:xfrm>
          <a:off x="563265" y="1074234"/>
          <a:ext cx="11065470" cy="43614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아이디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닉네임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이메일이 중복되지 않고 이메일 인증을 통한 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이메일 인증 기반으로 회원가입을 진행할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 기반 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로그인 시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토큰을 발급받습니다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 인증을 통한 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회원가입 시 작성했던 이메일에 전송된 인증코드 기반으로 인증 시 가입했던 아이디를 확인할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암호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 인증을 통한 암호 재설정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회원가입 시 작성했던 이메일에 전송된 인증코드 기반으로 인증 시 가입했던 아이디를 확인할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 기반 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로그아웃 시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토큰을 반납합니다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회원탈퇴 시 휴면 계정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회원탈퇴 한 계정은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주일의 유예기간을 두고 휴면 계정으로 전환되고 기간 경과 시 계정 데이터가 삭제됩니다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18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저장된 모든 책들을 보여주는 페이지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250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권이 넘는 책을 다 보여주기 위해 단순히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권씩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끊어서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페이지네이션하려고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했으나 최근 트렌드인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인피니트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스크롤을 구현하여 첫 페이지 렌더링 때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보여주고 스크롤이 가장 아래쪽으로 위치하게 되면 다시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불러와 보여주는 방식으로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인피니트</a:t>
            </a:r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스크롤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“react-intersection-observer”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라이브러리에서 제공하는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useInView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라는 훅을 사용하여 특정 요소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(ref)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화면에 보이는지 감지하고 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요소가 화면에 보이게 될 경우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플래그를 이용해서 새 페이지를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로드한다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위해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백엔드에서도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데이터를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개씩 끊어서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해주어야 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먼저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페이지네이션을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973ECAD0-707E-20D1-C872-F65D2FCD0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246380"/>
            <a:ext cx="6095999" cy="5627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197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인피니트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스크롤</a:t>
            </a:r>
          </a:p>
        </p:txBody>
      </p:sp>
    </p:spTree>
    <p:extLst>
      <p:ext uri="{BB962C8B-B14F-4D97-AF65-F5344CB8AC3E}">
        <p14:creationId xmlns:p14="http://schemas.microsoft.com/office/powerpoint/2010/main" val="345101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46">
        <p:fade/>
      </p:transition>
    </mc:Choice>
    <mc:Fallback xmlns="">
      <p:transition spd="med" advTm="19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4070F79-A06B-AE7F-123E-DE49EA9E4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81325"/>
            <a:ext cx="6329548" cy="552458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org.springframework.data.jpa.repository.JpaRepository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org.springframework.stereotype.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36BFB3-5918-F90B-6EF9-68EA5185AEE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C68B4-440B-B965-67DD-C99ED9CF9B81}"/>
              </a:ext>
            </a:extLst>
          </p:cNvPr>
          <p:cNvSpPr txBox="1"/>
          <p:nvPr/>
        </p:nvSpPr>
        <p:spPr>
          <a:xfrm>
            <a:off x="6329549" y="1458349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07685A-7F2C-D797-9DEA-896196588043}"/>
              </a:ext>
            </a:extLst>
          </p:cNvPr>
          <p:cNvSpPr txBox="1"/>
          <p:nvPr/>
        </p:nvSpPr>
        <p:spPr>
          <a:xfrm>
            <a:off x="6329548" y="2074990"/>
            <a:ext cx="5677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형식의 객체를 반환하도록 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 데이터를 표현하는데 사용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파라미터에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 pageable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전달하여 페이지 크기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 번호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정렬 순서 등 정렬 관련 옵션을 제어할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통해 페이지네이션된 데이터를 클라이언트로 제공할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페이지에서 사용할 것이기 때문에 전체 도서 데이터를 클라이언트가 요청한대로 반환한다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5CAB5EF-57A0-3487-CB8A-96F6EDD7FBB4}"/>
              </a:ext>
            </a:extLst>
          </p:cNvPr>
          <p:cNvSpPr/>
          <p:nvPr/>
        </p:nvSpPr>
        <p:spPr>
          <a:xfrm>
            <a:off x="87086" y="3164114"/>
            <a:ext cx="5261428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</a:t>
            </a:r>
          </a:p>
        </p:txBody>
      </p:sp>
    </p:spTree>
    <p:extLst>
      <p:ext uri="{BB962C8B-B14F-4D97-AF65-F5344CB8AC3E}">
        <p14:creationId xmlns:p14="http://schemas.microsoft.com/office/powerpoint/2010/main" val="2900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795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9297383-200C-74DA-66EE-4A5A5B66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190" y="1857240"/>
            <a:ext cx="6301195" cy="160043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처리(클라이언트에서 요청한 도서 개수와 페이지 수만큼 출력),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페이지에서 사용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"/books"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getBooks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@RequestParam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"_page"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@RequestParam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"_limit"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.getBooksByPage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B39785-2706-E488-F713-D23B12340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15" y="1984583"/>
            <a:ext cx="5486400" cy="160043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처리하여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반환,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페이지에서 사용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getBooksByPage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PageRequest.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페이지 번호는 0부터 시작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bookPage.getContent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5649B-EEDE-98B6-1CAA-E15DE44C84E9}"/>
              </a:ext>
            </a:extLst>
          </p:cNvPr>
          <p:cNvSpPr txBox="1"/>
          <p:nvPr/>
        </p:nvSpPr>
        <p:spPr>
          <a:xfrm>
            <a:off x="5916698" y="4102196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Controller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5D009-59CC-0ADB-2F6F-0313FF5B7E1F}"/>
              </a:ext>
            </a:extLst>
          </p:cNvPr>
          <p:cNvSpPr txBox="1"/>
          <p:nvPr/>
        </p:nvSpPr>
        <p:spPr>
          <a:xfrm>
            <a:off x="95615" y="403075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Service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8B8BD-401C-F5A8-3542-B28F4BE77015}"/>
              </a:ext>
            </a:extLst>
          </p:cNvPr>
          <p:cNvSpPr txBox="1"/>
          <p:nvPr/>
        </p:nvSpPr>
        <p:spPr>
          <a:xfrm>
            <a:off x="5916697" y="4718837"/>
            <a:ext cx="5677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@RequestParam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어노테이션을 사용하여 프론트엔드에서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파라미터로 넣어서 요청하면 여기에 맞게 데이터를 보내주도록 구현했다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736B5-AF61-DE64-2FB6-BCA60986EFA6}"/>
              </a:ext>
            </a:extLst>
          </p:cNvPr>
          <p:cNvSpPr txBox="1"/>
          <p:nvPr/>
        </p:nvSpPr>
        <p:spPr>
          <a:xfrm>
            <a:off x="0" y="4647394"/>
            <a:ext cx="5677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생성한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사용해 클라이언트로부터 페이지 수와 보여줄 데이터 개수를 받으면 여기에 맞게 도서 데이터를 반환해준다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E4796D2-A4D5-D71A-B38D-37CBEED0566D}"/>
              </a:ext>
            </a:extLst>
          </p:cNvPr>
          <p:cNvSpPr/>
          <p:nvPr/>
        </p:nvSpPr>
        <p:spPr>
          <a:xfrm>
            <a:off x="6156182" y="2540924"/>
            <a:ext cx="5888271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9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1" y="1474247"/>
            <a:ext cx="5573486" cy="51398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setAllBookList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setHasNextPage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useRef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inView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useInView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useCallback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books?_limit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=10&amp;_page=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 가져오기가 완료되면 </a:t>
            </a:r>
            <a:r>
              <a:rPr lang="en-US" altLang="ko-KR" sz="8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상태를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변경</a:t>
            </a:r>
            <a:endParaRPr lang="ko-KR" altLang="en-US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setAllBookList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setHasNextPage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+=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(err)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inView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[fetch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inView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329549" y="1458349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329548" y="2074990"/>
            <a:ext cx="567762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상태 변수 초기화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 받아온 도서 데이터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hasNextPage</a:t>
            </a:r>
            <a:r>
              <a:rPr lang="ko-KR" altLang="en-US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더 보여줄 페이지가 있는지 여부를 나타낸다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초기값은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참조변수 생성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useRef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훅을 사용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현재 페이지 번호를 추적한다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초기값은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0.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useInView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훅 사용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‘ref’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페이지  하단에 위치한 빈 요소를 참조하는데 사용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요소가 뷰포트 안에 들어올 때마다 추가 데이터를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‘inView’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‘ref’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요소가 뷰포트 안에 들어왔는지 여부를 나타내는 불리언 값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AAED7F-79D1-BB03-D91C-554913F71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266" y="767949"/>
            <a:ext cx="7818497" cy="526324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3AAC87-F87C-A42D-D006-163959F7ED30}"/>
              </a:ext>
            </a:extLst>
          </p:cNvPr>
          <p:cNvSpPr/>
          <p:nvPr/>
        </p:nvSpPr>
        <p:spPr>
          <a:xfrm>
            <a:off x="3896050" y="5000724"/>
            <a:ext cx="2679135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799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‘inView’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‘ref’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이용한 인피니트 스크롤 구현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5F1799E-DB51-74F4-39DB-E6970D3858A7}"/>
              </a:ext>
            </a:extLst>
          </p:cNvPr>
          <p:cNvSpPr/>
          <p:nvPr/>
        </p:nvSpPr>
        <p:spPr>
          <a:xfrm>
            <a:off x="1444347" y="41575"/>
            <a:ext cx="4336143" cy="2312931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현재 페이지를 </a:t>
            </a:r>
            <a:r>
              <a:rPr lang="en-US" altLang="ko-KR">
                <a:solidFill>
                  <a:schemeClr val="tx1"/>
                </a:solidFill>
              </a:rPr>
              <a:t>0</a:t>
            </a:r>
            <a:r>
              <a:rPr lang="ko-KR" altLang="en-US">
                <a:solidFill>
                  <a:schemeClr val="tx1"/>
                </a:solidFill>
              </a:rPr>
              <a:t>으로 설정하고 </a:t>
            </a:r>
            <a:r>
              <a:rPr lang="en-US" altLang="ko-KR">
                <a:solidFill>
                  <a:schemeClr val="tx1"/>
                </a:solidFill>
              </a:rPr>
              <a:t>10</a:t>
            </a:r>
            <a:r>
              <a:rPr lang="ko-KR" altLang="en-US">
                <a:solidFill>
                  <a:schemeClr val="tx1"/>
                </a:solidFill>
              </a:rPr>
              <a:t>개의 데이터를 백엔드로 요청한다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‘ref’</a:t>
            </a:r>
            <a:r>
              <a:rPr lang="ko-KR" altLang="en-US">
                <a:solidFill>
                  <a:schemeClr val="tx1"/>
                </a:solidFill>
              </a:rPr>
              <a:t>가 화면에 보이고 불러온 데이터의 개수가 </a:t>
            </a:r>
            <a:r>
              <a:rPr lang="en-US" altLang="ko-KR">
                <a:solidFill>
                  <a:schemeClr val="tx1"/>
                </a:solidFill>
              </a:rPr>
              <a:t>10</a:t>
            </a:r>
            <a:r>
              <a:rPr lang="ko-KR" altLang="en-US">
                <a:solidFill>
                  <a:schemeClr val="tx1"/>
                </a:solidFill>
              </a:rPr>
              <a:t>개인 것이 확인되면 </a:t>
            </a:r>
            <a:r>
              <a:rPr lang="en-US" altLang="ko-KR">
                <a:solidFill>
                  <a:schemeClr val="tx1"/>
                </a:solidFill>
              </a:rPr>
              <a:t>page += 1</a:t>
            </a:r>
            <a:r>
              <a:rPr lang="ko-KR" altLang="en-US">
                <a:solidFill>
                  <a:schemeClr val="tx1"/>
                </a:solidFill>
              </a:rPr>
              <a:t>을 실행해서 다음 페이지를 로드한다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각각의 도서는 카테고리를 가지고 있으며 카테고리 별로 도서를 분류하기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라우팅을 활용해 구현하였다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3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5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개의 카테고리를 선정하고 이에 맞게 라우팅을 해서 해당 카테고리에 맞는 도서들을 보여주도록 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여기서 카테고리는 별도로 작성하는 것이 아니라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저장된 도서들의 카테고리를 활용하도록 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A5DD06-1883-2AEF-E570-43D9C211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" y="1125519"/>
            <a:ext cx="6090335" cy="287412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9F8280A-E931-220C-F6B6-4D9A0FB4519B}"/>
              </a:ext>
            </a:extLst>
          </p:cNvPr>
          <p:cNvSpPr/>
          <p:nvPr/>
        </p:nvSpPr>
        <p:spPr>
          <a:xfrm>
            <a:off x="-1" y="1926561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88FF5DB-7B6B-BD90-2D37-2CF60EE97679}"/>
              </a:ext>
            </a:extLst>
          </p:cNvPr>
          <p:cNvSpPr/>
          <p:nvPr/>
        </p:nvSpPr>
        <p:spPr>
          <a:xfrm>
            <a:off x="1386113" y="1124034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597C4-32B4-7176-DE1F-E2B1CA5D4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83879"/>
            <a:ext cx="6095999" cy="287412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65018E8-C178-CBE0-51A9-35B9BE1874F5}"/>
              </a:ext>
            </a:extLst>
          </p:cNvPr>
          <p:cNvSpPr/>
          <p:nvPr/>
        </p:nvSpPr>
        <p:spPr>
          <a:xfrm>
            <a:off x="49496" y="4706800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D20FF3A-2DD5-9A43-9EF1-8DFF1E5A8D7D}"/>
              </a:ext>
            </a:extLst>
          </p:cNvPr>
          <p:cNvSpPr/>
          <p:nvPr/>
        </p:nvSpPr>
        <p:spPr>
          <a:xfrm>
            <a:off x="2691363" y="4003058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3FC0F9B-333B-F851-40EE-29FD66A6F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08" y="4131530"/>
            <a:ext cx="3440879" cy="2726469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32C9C60A-2EC1-31FA-7586-85D2C5F06A96}"/>
              </a:ext>
            </a:extLst>
          </p:cNvPr>
          <p:cNvSpPr/>
          <p:nvPr/>
        </p:nvSpPr>
        <p:spPr>
          <a:xfrm>
            <a:off x="7091260" y="4199051"/>
            <a:ext cx="1204687" cy="25835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7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6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53510"/>
            <a:ext cx="5573486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novels/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소설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시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희곡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economics/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경제경영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developments/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자기계발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children/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어린이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foreign/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외국어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</a:t>
            </a:r>
            <a:endParaRPr lang="en-US" altLang="ko-KR" sz="800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329548" y="1010245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305184" y="1638285"/>
            <a:ext cx="5677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&lt;FilteredBookListPage&gt;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컴포넌트를 만들고 여기에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category=“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내려주고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하위 컴포넌트에서 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받아서 카테고리 별로 도서를 분류하게 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08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category props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48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53510"/>
            <a:ext cx="5573486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React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../../component/Book/</a:t>
            </a:r>
            <a:r>
              <a:rPr lang="en-US" altLang="ko-KR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b="0" dirty="0" err="1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)</a:t>
            </a: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</a:t>
            </a:r>
            <a:endParaRPr lang="en-US" altLang="ko-KR" sz="800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329548" y="1010245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305184" y="1638285"/>
            <a:ext cx="5677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&lt;FilteredBookListPage&gt;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컴포넌트를 만들고 여기에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category=“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내려주고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하위 컴포넌트에서 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받아서 카테고리 별로 도서를 분류하게 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08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category props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2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53510"/>
            <a:ext cx="5573486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setFilteredBookList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0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0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setFilteredBookList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가져오는데 실패했다 </a:t>
            </a:r>
            <a:r>
              <a:rPr lang="en-US" altLang="ko-KR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ko-KR" altLang="en-US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10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10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Loading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</a:t>
            </a:r>
            <a:endParaRPr lang="en-US" altLang="ko-KR" sz="200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App.js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내려온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 카테고리 분류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우선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모든 도서 데이터를 가져온다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 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모든 데이터를 가져온 뒤 도서의 카테고리에 따라 분류하는 작업을 통해 하나의 컴포넌트로 카테고리를 분류해서 여러 도서들을 보여줄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08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category props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정의</a:t>
            </a:r>
            <a:r>
              <a:rPr lang="en-US" altLang="ko-KR" sz="3600" spc="-300" dirty="0"/>
              <a:t>(Member)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857821"/>
              </p:ext>
            </p:extLst>
          </p:nvPr>
        </p:nvGraphicFramePr>
        <p:xfrm>
          <a:off x="563265" y="1074234"/>
          <a:ext cx="11065470" cy="40819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517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936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암호 확인 후 회원정보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암호 확인 후 아이디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나이를 제외한 본인의 계정 정보를 수정할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876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상품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PG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기반 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결제 모듈을 통한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상품 구매를 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876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암호 확인 후 주문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암호 확인 후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본인이 주문한 내역을 볼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876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 상세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주문의 상세 내용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본인이 주문한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주문의 상세 내역을 볼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91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219656"/>
            <a:ext cx="5573486" cy="52168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container1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all-book-list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category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standardPrice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parseInt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salesPrice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parseInt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formattedStdPrice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standardPrice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toLocaleString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formattedSalesPrice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salesPrice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toLocaleString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180px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250px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렌더링할 때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filter()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사용해서 도서 데이터들 중 카테고리가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받은 카테고리와 같은 도서들을 렌더링하도록 구현했다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도서의 카테고리는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국내도서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경제경영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재테크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투자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이렇게 저장되기 때문에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“&gt;”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문자를 기준으로 카테고리를 자르고 이를 배열 형태로 만든 뒤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[1]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요소를 가져오도록 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잘라낸 카테고리와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내려주는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값이 일치하는 도서들만 보여주도록 하면 카테고리 별로 도서를 분류해서 보여줄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4CD37E3-6E6A-B724-C80C-32F9F3726FAF}"/>
              </a:ext>
            </a:extLst>
          </p:cNvPr>
          <p:cNvSpPr/>
          <p:nvPr/>
        </p:nvSpPr>
        <p:spPr>
          <a:xfrm>
            <a:off x="0" y="1727201"/>
            <a:ext cx="5573486" cy="170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40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filter()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64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이미지 또는 제목을 클릭하면 도서 정보 페이지로 이동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페이지에서 해당 도서에 대한 모든 정보를 볼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장바구니 담기와 장바구니에 담지 않고 바로 구매하는 기능도 제공하고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43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46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페이지에서는 해당 도서에 대한 모든 정보를 볼 수 있으며 가격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쪽수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ISBN,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 줄거리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저자에 대한 설명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목차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출판사 제공 책 소개 등의 내용을 제공한다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그리고 장바구니 담기와 구매하기 기능을 구현하여 로그인한 회원은 본인의 장바구니에 접근할 수 있으며 구매 페이지로 이동하는 것도 가능하다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2F4BD9-E49D-1CA7-861A-A2F18D0C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4" y="1124946"/>
            <a:ext cx="6073635" cy="2917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43F7FE-6F41-C43A-E26E-AB0DED6A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" y="4042571"/>
            <a:ext cx="6096000" cy="27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0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isbn13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219656"/>
            <a:ext cx="5573486" cy="51706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useParams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리액트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라우터로부터 도서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받아옴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빈 배열로 초기화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null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초기화하면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값이 뜨면서 에러가 남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정보를 불러오는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/detail/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단일 도서 정보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0.5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로딩 상태 해제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(error)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[isbn13])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초기값이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undefined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 경우 빈 문자열로 대체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fullToc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fullAuthor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다른 페이지에서 도서를 보고 있을 때 도서 이미지 또는 책 이름을 클릭하면 해당 도서의 상세 정보 페이지로 이동한다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해당 도서에 대한 정보를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가져오는 방법은 각 도서마다 고유한 번호인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이용하는 것이다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useParams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얻고 이 값을 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PathVariable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형태로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보낸다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4CD37E3-6E6A-B724-C80C-32F9F3726FAF}"/>
              </a:ext>
            </a:extLst>
          </p:cNvPr>
          <p:cNvSpPr/>
          <p:nvPr/>
        </p:nvSpPr>
        <p:spPr>
          <a:xfrm>
            <a:off x="-1" y="1218171"/>
            <a:ext cx="4996025" cy="26970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8EAB7-6860-5BEA-D046-8635F7151F70}"/>
              </a:ext>
            </a:extLst>
          </p:cNvPr>
          <p:cNvSpPr txBox="1"/>
          <p:nvPr/>
        </p:nvSpPr>
        <p:spPr>
          <a:xfrm>
            <a:off x="6096000" y="5309571"/>
            <a:ext cx="5573486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180px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250px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AD0D88C-D1A8-E8E9-DC89-9FF03236979E}"/>
              </a:ext>
            </a:extLst>
          </p:cNvPr>
          <p:cNvCxnSpPr>
            <a:cxnSpLocks/>
          </p:cNvCxnSpPr>
          <p:nvPr/>
        </p:nvCxnSpPr>
        <p:spPr>
          <a:xfrm>
            <a:off x="1473200" y="1785257"/>
            <a:ext cx="4426857" cy="352431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6321687-AF73-86D1-1467-50F1E709E9E7}"/>
              </a:ext>
            </a:extLst>
          </p:cNvPr>
          <p:cNvSpPr/>
          <p:nvPr/>
        </p:nvSpPr>
        <p:spPr>
          <a:xfrm>
            <a:off x="6004648" y="5099970"/>
            <a:ext cx="3567523" cy="854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06FDD6-FADE-F0BE-C746-FC1838A0B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62517"/>
            <a:ext cx="6096000" cy="69532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E2EB852-BD04-40F7-6EDB-ABFD7DCA38A8}"/>
              </a:ext>
            </a:extLst>
          </p:cNvPr>
          <p:cNvSpPr/>
          <p:nvPr/>
        </p:nvSpPr>
        <p:spPr>
          <a:xfrm>
            <a:off x="8221509" y="4329565"/>
            <a:ext cx="3865897" cy="854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6" grpId="0" animBg="1"/>
      <p:bldP spid="19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isbn13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BookRepository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findBookByIsbn13(String isbn13)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 생성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메서드로 클라이언트로부터 받은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조회해서 일치하는 도서의 데이터를 클라이언트로 보내준다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70091FD-3FCC-255B-BDEC-D3B83AD1D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41776"/>
            <a:ext cx="6095998" cy="344709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47085D-C7D6-8490-912D-5C31B37B1882}"/>
              </a:ext>
            </a:extLst>
          </p:cNvPr>
          <p:cNvSpPr/>
          <p:nvPr/>
        </p:nvSpPr>
        <p:spPr>
          <a:xfrm>
            <a:off x="152400" y="2160139"/>
            <a:ext cx="5261428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040EED-5BF3-BDF4-1B77-99E913059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32813"/>
            <a:ext cx="6095998" cy="132343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도서 상세 정보 반환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getBookDetails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 {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.findBookByIsbn13(isbn13);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B6636-1C94-EA99-8558-28F0A13727A5}"/>
              </a:ext>
            </a:extLst>
          </p:cNvPr>
          <p:cNvSpPr txBox="1"/>
          <p:nvPr/>
        </p:nvSpPr>
        <p:spPr>
          <a:xfrm>
            <a:off x="6200591" y="4370052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BookService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0AEAF-28A5-06B8-FEA4-095C076BBBDF}"/>
              </a:ext>
            </a:extLst>
          </p:cNvPr>
          <p:cNvSpPr txBox="1"/>
          <p:nvPr/>
        </p:nvSpPr>
        <p:spPr>
          <a:xfrm>
            <a:off x="6200591" y="5053919"/>
            <a:ext cx="5886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찾은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반환하는 메서드 생성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038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isbn13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BookController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받아서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조회한 뒤 일치하는 도서를 찾는다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일치하는 도서가 있을 경우 해당 도서의 데이터를 클라이언트로 보내고 도서가 없을 경우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B6636-1C94-EA99-8558-28F0A13727A5}"/>
              </a:ext>
            </a:extLst>
          </p:cNvPr>
          <p:cNvSpPr txBox="1"/>
          <p:nvPr/>
        </p:nvSpPr>
        <p:spPr>
          <a:xfrm>
            <a:off x="6200591" y="4370052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Frontend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0AEAF-28A5-06B8-FEA4-095C076BBBDF}"/>
              </a:ext>
            </a:extLst>
          </p:cNvPr>
          <p:cNvSpPr txBox="1"/>
          <p:nvPr/>
        </p:nvSpPr>
        <p:spPr>
          <a:xfrm>
            <a:off x="6200591" y="5053919"/>
            <a:ext cx="5886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Frontend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백엔드로부터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데이터를 바탕으로 상세 정보 페이지를 구현할 수 있게 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FF4C087D-BBD9-AF39-4342-7C6A334A8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197344"/>
            <a:ext cx="6095998" cy="477053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"/detail/{isbn13}"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getBookDetail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"isbn13"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.findBookByIsbn13(isbn13);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도서가 존재하지 않을 경우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	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6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165879" y="1045521"/>
            <a:ext cx="55734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</a:t>
            </a:r>
            <a:r>
              <a:rPr lang="en-US" altLang="ko-KR" sz="12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ko-KR" altLang="en-US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사용하여 </a:t>
            </a:r>
            <a:r>
              <a:rPr lang="en-US" altLang="ko-KR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정제 *</a:t>
            </a:r>
            <a:r>
              <a:rPr lang="en-US" altLang="ko-KR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12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full-desc2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showFullDesc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sanitize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sanitize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slice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800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+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800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백엔드로부터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데이터를 상태 변수인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저장하고 이를 이용해 책과 관련된 정보를 렌더링한다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알라딘에서 제공하는 책 내용을 보면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태그가 그대로 노출되는데 이를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파싱해주는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작업이 필요하다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“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&amp; “html-react-parser”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두 라이브러리를 통해 쉽고 안전하게 데이터를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파싱할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안전하게 정제하고 분석한 뒤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내용을 렌더링하기 전에 보안적으로 위험한 부분을 제거하거나 방지한다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크로스 사이트 </a:t>
            </a:r>
            <a:r>
              <a:rPr lang="ko-KR" altLang="en-US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스크립팅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(XSS)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 같은 보안 취약점을 방지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할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“html-react-parser”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문자열을 파싱하고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구성 요소로 변환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하는데 사용한다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4CD37E3-6E6A-B724-C80C-32F9F3726FAF}"/>
              </a:ext>
            </a:extLst>
          </p:cNvPr>
          <p:cNvSpPr/>
          <p:nvPr/>
        </p:nvSpPr>
        <p:spPr>
          <a:xfrm>
            <a:off x="61286" y="1374502"/>
            <a:ext cx="4552008" cy="1168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655E57-9DA9-16E0-469E-2C0D629E8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10561"/>
              </p:ext>
            </p:extLst>
          </p:nvPr>
        </p:nvGraphicFramePr>
        <p:xfrm>
          <a:off x="0" y="3578570"/>
          <a:ext cx="6095999" cy="640080"/>
        </p:xfrm>
        <a:graphic>
          <a:graphicData uri="http://schemas.openxmlformats.org/drawingml/2006/table">
            <a:tbl>
              <a:tblPr/>
              <a:tblGrid>
                <a:gridCol w="6095999">
                  <a:extLst>
                    <a:ext uri="{9D8B030D-6E8A-4147-A177-3AD203B41FA5}">
                      <a16:colId xmlns:a16="http://schemas.microsoft.com/office/drawing/2014/main" val="26088135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&lt;b&gt;</a:t>
                      </a:r>
                      <a:r>
                        <a:rPr lang="ko-KR" altLang="en-US" dirty="0"/>
                        <a:t>스마트폰으로 생긴 거짓 근시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급성내사시를</a:t>
                      </a:r>
                      <a:r>
                        <a:rPr lang="ko-KR" altLang="en-US" dirty="0"/>
                        <a:t> 막아라</a:t>
                      </a:r>
                      <a:r>
                        <a:rPr lang="en-US" altLang="ko-KR" dirty="0"/>
                        <a:t>!&lt;BR&gt; </a:t>
                      </a:r>
                      <a:r>
                        <a:rPr lang="ko-KR" altLang="en-US" dirty="0"/>
                        <a:t>하루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</a:t>
                      </a:r>
                      <a:r>
                        <a:rPr lang="ko-KR" altLang="en-US" dirty="0" err="1"/>
                        <a:t>미로찾기로</a:t>
                      </a:r>
                      <a:r>
                        <a:rPr lang="ko-KR" altLang="en-US" dirty="0"/>
                        <a:t> 우리 아이 시력 회복</a:t>
                      </a:r>
                      <a:r>
                        <a:rPr lang="en-US" altLang="ko-KR" dirty="0"/>
                        <a:t>!&lt;/b&gt;&lt;BR&gt; &lt;BR&gt;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1352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37A92BE-15A4-3BE1-8CF0-181613873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252"/>
            <a:ext cx="6095999" cy="1404892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5DC5ED5-4DF6-2492-7A8D-5A09AF91716A}"/>
              </a:ext>
            </a:extLst>
          </p:cNvPr>
          <p:cNvSpPr/>
          <p:nvPr/>
        </p:nvSpPr>
        <p:spPr>
          <a:xfrm>
            <a:off x="2550885" y="4695371"/>
            <a:ext cx="994228" cy="63699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99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dompurify &amp; html-react-parser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96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99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dompurify &amp; html-react-parser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8241CFA-5F69-D73E-8ABE-F05711C7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1"/>
            <a:ext cx="4006891" cy="29028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841123-CAC3-5F06-4E69-4DFBE90D0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91" y="1269997"/>
            <a:ext cx="4006891" cy="29028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44580D-FF80-AB86-275E-6E81C530C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82" y="1269998"/>
            <a:ext cx="4178218" cy="29028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A75C7C-6A7C-37BE-3524-FF05DFC8B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2859"/>
            <a:ext cx="4178219" cy="26851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280C7D-840D-E878-5A63-F4C00F312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219" y="4147458"/>
            <a:ext cx="4178218" cy="27359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8FBC7BA-0460-0717-E504-3152BF3EA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437" y="4172858"/>
            <a:ext cx="3791689" cy="27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도서의 타이틀을 입력하면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0.5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자동으로 검색 결과를 보여준다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별도의 검색 버튼없이 커스텀 훅을 사용해서 자동으로 검색하도록 구현했다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8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75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쿼리 파라미터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타이틀을 검색하면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url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창에 쿼리 파라미터로 입력되는 것을 볼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 키워드를 이용하여 백엔드로 쿼리 파라미터를 보내서 키워드와 비슷한 결과를 반환하도록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 키워드와 비슷하거나 일치하는 도서가 없으면 별도로 처리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searchTerm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변수에는 검색 창에 입력한 키워드 값이 저장되어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값을 쿼리 파라미터로 백엔드에서 사용할 수 있도록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3CF6EE-BD10-3BF1-13DD-4BEECB5A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" y="3534841"/>
            <a:ext cx="6087690" cy="1571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028A5-51BB-24A7-CED9-DCD92F589C1C}"/>
              </a:ext>
            </a:extLst>
          </p:cNvPr>
          <p:cNvSpPr txBox="1"/>
          <p:nvPr/>
        </p:nvSpPr>
        <p:spPr>
          <a:xfrm>
            <a:off x="16620" y="5316955"/>
            <a:ext cx="6095998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fetchSearchBook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/search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params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F0F8BF-C776-C6B5-6CFD-45479E4C6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594"/>
            <a:ext cx="6096001" cy="2523362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6518384-CB5E-132F-FC09-688827ECE13D}"/>
              </a:ext>
            </a:extLst>
          </p:cNvPr>
          <p:cNvSpPr/>
          <p:nvPr/>
        </p:nvSpPr>
        <p:spPr>
          <a:xfrm>
            <a:off x="378964" y="676621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C6C290-C280-DF13-BC4D-E961839EDDA9}"/>
              </a:ext>
            </a:extLst>
          </p:cNvPr>
          <p:cNvSpPr/>
          <p:nvPr/>
        </p:nvSpPr>
        <p:spPr>
          <a:xfrm>
            <a:off x="4072241" y="3701501"/>
            <a:ext cx="1625424" cy="958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EF616E-6547-0509-6747-1F0AFE3DEB1A}"/>
              </a:ext>
            </a:extLst>
          </p:cNvPr>
          <p:cNvSpPr txBox="1"/>
          <p:nvPr/>
        </p:nvSpPr>
        <p:spPr>
          <a:xfrm>
            <a:off x="16620" y="1302378"/>
            <a:ext cx="6095998" cy="18928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Header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isLogin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setIsLogin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setUsername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dispatch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useDispatch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handleChangeSearchValue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search?q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target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B1893-F443-AC8E-03D8-09EFFFC633BA}"/>
              </a:ext>
            </a:extLst>
          </p:cNvPr>
          <p:cNvSpPr txBox="1"/>
          <p:nvPr/>
        </p:nvSpPr>
        <p:spPr>
          <a:xfrm>
            <a:off x="0" y="3534841"/>
            <a:ext cx="6095998" cy="10618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URLSearchParams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query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debouncedSearchTerm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useDebounce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6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A1F018-1AC5-416E-B063-47B3509C1866}"/>
              </a:ext>
            </a:extLst>
          </p:cNvPr>
          <p:cNvGrpSpPr/>
          <p:nvPr/>
        </p:nvGrpSpPr>
        <p:grpSpPr>
          <a:xfrm>
            <a:off x="-27381" y="-11154"/>
            <a:ext cx="4967373" cy="6874730"/>
            <a:chOff x="-27381" y="-11154"/>
            <a:chExt cx="4967373" cy="6874730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7284666-E0A0-4607-9342-8A070A266081}"/>
                </a:ext>
              </a:extLst>
            </p:cNvPr>
            <p:cNvSpPr/>
            <p:nvPr/>
          </p:nvSpPr>
          <p:spPr>
            <a:xfrm>
              <a:off x="0" y="3429000"/>
              <a:ext cx="3434576" cy="343457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F167D1E-609F-4671-9C64-51F6E0EB0ADD}"/>
                </a:ext>
              </a:extLst>
            </p:cNvPr>
            <p:cNvSpPr/>
            <p:nvPr/>
          </p:nvSpPr>
          <p:spPr>
            <a:xfrm rot="5400000">
              <a:off x="0" y="0"/>
              <a:ext cx="3434576" cy="343457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3B2D93B-DC00-4919-9585-6AAF2034D200}"/>
                </a:ext>
              </a:extLst>
            </p:cNvPr>
            <p:cNvSpPr/>
            <p:nvPr/>
          </p:nvSpPr>
          <p:spPr>
            <a:xfrm rot="16200000">
              <a:off x="-23400" y="-11154"/>
              <a:ext cx="3434576" cy="343457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BBCEC61-A1F0-4055-BF58-CE2AF897C240}"/>
                </a:ext>
              </a:extLst>
            </p:cNvPr>
            <p:cNvSpPr/>
            <p:nvPr/>
          </p:nvSpPr>
          <p:spPr>
            <a:xfrm rot="16200000">
              <a:off x="-27381" y="-11153"/>
              <a:ext cx="4967373" cy="4967373"/>
            </a:xfrm>
            <a:prstGeom prst="rt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B2C765F-36DE-4BB0-A746-09DD811A3D5D}"/>
              </a:ext>
            </a:extLst>
          </p:cNvPr>
          <p:cNvSpPr txBox="1"/>
          <p:nvPr/>
        </p:nvSpPr>
        <p:spPr>
          <a:xfrm>
            <a:off x="6445404" y="416244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목차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C08346-4341-4A4F-BBF5-F603A4DB4CD4}"/>
              </a:ext>
            </a:extLst>
          </p:cNvPr>
          <p:cNvCxnSpPr>
            <a:cxnSpLocks/>
          </p:cNvCxnSpPr>
          <p:nvPr/>
        </p:nvCxnSpPr>
        <p:spPr>
          <a:xfrm>
            <a:off x="6445404" y="1326994"/>
            <a:ext cx="5746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D2EE54-0D94-43C1-AB59-9C52B40F3E4D}"/>
              </a:ext>
            </a:extLst>
          </p:cNvPr>
          <p:cNvGrpSpPr/>
          <p:nvPr/>
        </p:nvGrpSpPr>
        <p:grpSpPr>
          <a:xfrm>
            <a:off x="7189868" y="1488046"/>
            <a:ext cx="1907704" cy="646331"/>
            <a:chOff x="7207341" y="1706133"/>
            <a:chExt cx="1907704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5B241-08E6-4306-BAD0-61A9D9A36146}"/>
                </a:ext>
              </a:extLst>
            </p:cNvPr>
            <p:cNvSpPr txBox="1"/>
            <p:nvPr/>
          </p:nvSpPr>
          <p:spPr>
            <a:xfrm>
              <a:off x="7207341" y="1706133"/>
              <a:ext cx="401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016FB6-2F28-4D58-ACF8-8E726C6B26F4}"/>
                </a:ext>
              </a:extLst>
            </p:cNvPr>
            <p:cNvSpPr txBox="1"/>
            <p:nvPr/>
          </p:nvSpPr>
          <p:spPr>
            <a:xfrm>
              <a:off x="8051933" y="1798466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기획의도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9E859C-C071-4147-B154-07C13697A1E4}"/>
              </a:ext>
            </a:extLst>
          </p:cNvPr>
          <p:cNvGrpSpPr/>
          <p:nvPr/>
        </p:nvGrpSpPr>
        <p:grpSpPr>
          <a:xfrm>
            <a:off x="7205528" y="2070694"/>
            <a:ext cx="2678748" cy="646331"/>
            <a:chOff x="7207341" y="1706133"/>
            <a:chExt cx="2678748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6DC21-6209-4012-B191-BCB6EDCB32DA}"/>
                </a:ext>
              </a:extLst>
            </p:cNvPr>
            <p:cNvSpPr txBox="1"/>
            <p:nvPr/>
          </p:nvSpPr>
          <p:spPr>
            <a:xfrm>
              <a:off x="7207341" y="1706133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7693EA-203A-464E-9D60-359E6D37B8AD}"/>
                </a:ext>
              </a:extLst>
            </p:cNvPr>
            <p:cNvSpPr txBox="1"/>
            <p:nvPr/>
          </p:nvSpPr>
          <p:spPr>
            <a:xfrm>
              <a:off x="8051933" y="1798466"/>
              <a:ext cx="18341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팀원  소개 및  역할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A6519-2DC3-4B79-85D4-D878C370F36A}"/>
              </a:ext>
            </a:extLst>
          </p:cNvPr>
          <p:cNvGrpSpPr/>
          <p:nvPr/>
        </p:nvGrpSpPr>
        <p:grpSpPr>
          <a:xfrm>
            <a:off x="7205528" y="2687135"/>
            <a:ext cx="1952588" cy="646331"/>
            <a:chOff x="7207341" y="1706133"/>
            <a:chExt cx="1952588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FC7A34-6CCE-410B-A64E-B0B8217E1936}"/>
                </a:ext>
              </a:extLst>
            </p:cNvPr>
            <p:cNvSpPr txBox="1"/>
            <p:nvPr/>
          </p:nvSpPr>
          <p:spPr>
            <a:xfrm>
              <a:off x="7207341" y="1706133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E81578-70DB-48DA-AE78-F301E72B7FB2}"/>
                </a:ext>
              </a:extLst>
            </p:cNvPr>
            <p:cNvSpPr txBox="1"/>
            <p:nvPr/>
          </p:nvSpPr>
          <p:spPr>
            <a:xfrm>
              <a:off x="8051933" y="179846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개발  환경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C9D052-A679-48D5-BFA2-5064528BB0BB}"/>
              </a:ext>
            </a:extLst>
          </p:cNvPr>
          <p:cNvGrpSpPr/>
          <p:nvPr/>
        </p:nvGrpSpPr>
        <p:grpSpPr>
          <a:xfrm>
            <a:off x="7189868" y="3354327"/>
            <a:ext cx="2391810" cy="633596"/>
            <a:chOff x="7207341" y="1706133"/>
            <a:chExt cx="2391810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5F6D4-F55C-4A24-8E88-51A7F2797B83}"/>
                </a:ext>
              </a:extLst>
            </p:cNvPr>
            <p:cNvSpPr txBox="1"/>
            <p:nvPr/>
          </p:nvSpPr>
          <p:spPr>
            <a:xfrm>
              <a:off x="7207341" y="1706133"/>
              <a:ext cx="48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4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518CAB-4D7F-4545-B179-3D9CF52BF7EB}"/>
                </a:ext>
              </a:extLst>
            </p:cNvPr>
            <p:cNvSpPr txBox="1"/>
            <p:nvPr/>
          </p:nvSpPr>
          <p:spPr>
            <a:xfrm>
              <a:off x="8051933" y="1798466"/>
              <a:ext cx="1547218" cy="4709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요구 사항 정의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D5AFBC3-F614-46A2-AEDD-BF312B59387C}"/>
              </a:ext>
            </a:extLst>
          </p:cNvPr>
          <p:cNvGrpSpPr/>
          <p:nvPr/>
        </p:nvGrpSpPr>
        <p:grpSpPr>
          <a:xfrm>
            <a:off x="7184097" y="4047413"/>
            <a:ext cx="3560400" cy="646331"/>
            <a:chOff x="7207341" y="1706133"/>
            <a:chExt cx="3560400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4E48D8-EEAD-4F80-8E87-AAFA61A0576F}"/>
                </a:ext>
              </a:extLst>
            </p:cNvPr>
            <p:cNvSpPr txBox="1"/>
            <p:nvPr/>
          </p:nvSpPr>
          <p:spPr>
            <a:xfrm>
              <a:off x="7207341" y="1706133"/>
              <a:ext cx="474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5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2AB423-EA83-4561-AFAE-91EE9CC7F726}"/>
                </a:ext>
              </a:extLst>
            </p:cNvPr>
            <p:cNvSpPr txBox="1"/>
            <p:nvPr/>
          </p:nvSpPr>
          <p:spPr>
            <a:xfrm>
              <a:off x="8051933" y="1798466"/>
              <a:ext cx="27158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 R D &amp; UseCase Diagram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54C06B-4752-7C4F-43B8-15EA9A00A964}"/>
              </a:ext>
            </a:extLst>
          </p:cNvPr>
          <p:cNvGrpSpPr/>
          <p:nvPr/>
        </p:nvGrpSpPr>
        <p:grpSpPr>
          <a:xfrm>
            <a:off x="7184097" y="4753234"/>
            <a:ext cx="2369368" cy="646331"/>
            <a:chOff x="7207341" y="1706133"/>
            <a:chExt cx="2369368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1B7E55-430D-3BE9-D208-C99025526E2B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6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FEA958-8C40-53E4-A79C-165705A088C2}"/>
                </a:ext>
              </a:extLst>
            </p:cNvPr>
            <p:cNvSpPr txBox="1"/>
            <p:nvPr/>
          </p:nvSpPr>
          <p:spPr>
            <a:xfrm>
              <a:off x="8051933" y="1798466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프로젝트 시연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34E06D-5A07-5F81-52C8-60940028A127}"/>
              </a:ext>
            </a:extLst>
          </p:cNvPr>
          <p:cNvGrpSpPr/>
          <p:nvPr/>
        </p:nvGrpSpPr>
        <p:grpSpPr>
          <a:xfrm>
            <a:off x="7205528" y="5437524"/>
            <a:ext cx="1930146" cy="646331"/>
            <a:chOff x="7207341" y="1706133"/>
            <a:chExt cx="1930146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437773-9D8C-19AC-09CF-72A01487EF7F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7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B0986-DD77-0396-2473-114B990872B1}"/>
                </a:ext>
              </a:extLst>
            </p:cNvPr>
            <p:cNvSpPr txBox="1"/>
            <p:nvPr/>
          </p:nvSpPr>
          <p:spPr>
            <a:xfrm>
              <a:off x="8051933" y="1798466"/>
              <a:ext cx="1085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코드 리뷰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644574-8CA0-832B-F196-8415D76D0950}"/>
              </a:ext>
            </a:extLst>
          </p:cNvPr>
          <p:cNvGrpSpPr/>
          <p:nvPr/>
        </p:nvGrpSpPr>
        <p:grpSpPr>
          <a:xfrm>
            <a:off x="7206496" y="6026743"/>
            <a:ext cx="1688093" cy="646331"/>
            <a:chOff x="7207341" y="1706133"/>
            <a:chExt cx="168809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4DA049-7727-1714-3114-C53F75C40175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8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14BA12-F4DE-1572-F24C-383F560B029D}"/>
                </a:ext>
              </a:extLst>
            </p:cNvPr>
            <p:cNvSpPr txBox="1"/>
            <p:nvPr/>
          </p:nvSpPr>
          <p:spPr>
            <a:xfrm>
              <a:off x="8051933" y="1798466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마치며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0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정의</a:t>
            </a:r>
            <a:r>
              <a:rPr lang="en-US" altLang="ko-KR" sz="3600" spc="-300" dirty="0"/>
              <a:t>(Admin)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40491"/>
              </p:ext>
            </p:extLst>
          </p:nvPr>
        </p:nvGraphicFramePr>
        <p:xfrm>
          <a:off x="563265" y="1074234"/>
          <a:ext cx="11065470" cy="5512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06672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68229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기능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요구항목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요구사항 내용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1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관리자 메인 페이지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메인 페이지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관리자는 </a:t>
                      </a:r>
                      <a:r>
                        <a:rPr lang="en-US" altLang="ko-KR" sz="1300"/>
                        <a:t>BookVoyage</a:t>
                      </a:r>
                      <a:r>
                        <a:rPr lang="ko-KR" altLang="en-US" sz="1300"/>
                        <a:t>의 관리자 메인 페이지를 볼 수 있습니다</a:t>
                      </a:r>
                      <a:r>
                        <a:rPr lang="en-US" altLang="ko-KR" sz="130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2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회원 관리 페이지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 데이터 열람 및 계정 정지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관리자는 </a:t>
                      </a:r>
                      <a:r>
                        <a:rPr lang="en-US" altLang="ko-KR" sz="1300"/>
                        <a:t>BookVoyage</a:t>
                      </a:r>
                      <a:r>
                        <a:rPr lang="ko-KR" altLang="en-US" sz="1300"/>
                        <a:t>의 회원 정보를 열람할 수 있고 계정을 정지할 수 있습니다</a:t>
                      </a:r>
                      <a:r>
                        <a:rPr lang="en-US" altLang="ko-KR" sz="130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주문 관리 페이지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 주문 열람 및 배송 상태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</a:t>
                      </a:r>
                      <a:r>
                        <a:rPr lang="en-US" altLang="ko-KR" sz="1300" dirty="0" err="1"/>
                        <a:t>BookVoyage</a:t>
                      </a:r>
                      <a:r>
                        <a:rPr lang="ko-KR" altLang="en-US" sz="1300" dirty="0"/>
                        <a:t>의 주문 정보를 열람할 수 있고 배송 상태를 변경할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 상세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 주문의 상세 정보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특정 주문의 상세 정보를 열람할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 관리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등록 상품 조회 및 재고 상태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상품 리스트를 조회할 수 있고 품절 또는 재고 있음 상태를 변경할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 등록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중복되지 않은 상품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등록되지 않은 상품을 등록할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JWT </a:t>
                      </a:r>
                      <a:r>
                        <a:rPr lang="ko-KR" altLang="en-US" sz="1300" dirty="0"/>
                        <a:t>토큰 기반 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Role</a:t>
                      </a:r>
                      <a:r>
                        <a:rPr lang="ko-KR" altLang="en-US" sz="1300" dirty="0"/>
                        <a:t>이 </a:t>
                      </a:r>
                      <a:r>
                        <a:rPr lang="en-US" altLang="ko-KR" sz="1300" dirty="0"/>
                        <a:t>ADMIN</a:t>
                      </a:r>
                      <a:r>
                        <a:rPr lang="ko-KR" altLang="en-US" sz="1300" dirty="0"/>
                        <a:t>인 계정만 로그인 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86183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JWT </a:t>
                      </a:r>
                      <a:r>
                        <a:rPr lang="ko-KR" altLang="en-US" sz="1300" dirty="0"/>
                        <a:t>토큰 기반 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Role</a:t>
                      </a:r>
                      <a:r>
                        <a:rPr lang="ko-KR" altLang="en-US" sz="1300" dirty="0"/>
                        <a:t>이 </a:t>
                      </a:r>
                      <a:r>
                        <a:rPr lang="en-US" altLang="ko-KR" sz="1300" dirty="0"/>
                        <a:t>ADMIN</a:t>
                      </a:r>
                      <a:r>
                        <a:rPr lang="ko-KR" altLang="en-US" sz="1300" dirty="0"/>
                        <a:t>인 계정만 로그아웃 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46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2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60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Containing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90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Back end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쿼리 파라미터로 받은 검색 키워드로 책을 찾기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생성한다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·List&lt;BookEntity&gt; findBooksByTitleContaining(String title)</a:t>
            </a: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타입으로 선언하여 여러 개의 값을 반환하도록 했고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Containing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키워드를 붙여서 키워드를 포함한 모든 도서를 반환하도록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8A8D4E-BB47-44A8-0202-3B15F0BAC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1175"/>
            <a:ext cx="6095999" cy="36471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813446-8DBA-996F-8F29-70DEA2BCDED7}"/>
              </a:ext>
            </a:extLst>
          </p:cNvPr>
          <p:cNvSpPr/>
          <p:nvPr/>
        </p:nvSpPr>
        <p:spPr>
          <a:xfrm>
            <a:off x="78005" y="2107088"/>
            <a:ext cx="3978738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5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60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Containing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 타이틀을 검색해서 비슷한 책들을 결과로 반환하여 클라이언트로 보내준다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검색한 책이 없을 경우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반환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4BCC401-B695-B577-5229-F78BD57C3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10494"/>
            <a:ext cx="6095999" cy="12003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//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검색했을 때 여러 도서 목록을 반환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public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BookEntity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/>
                <a:ea typeface="카카오 Regular"/>
              </a:rPr>
              <a:t>searchBooks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String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/>
                <a:ea typeface="카카오 Regular"/>
              </a:rPr>
              <a:t>bookRepository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.findBooksByTitleContaining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967DF76-D60E-B553-94A0-051FB9A5B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62156"/>
            <a:ext cx="6095999" cy="297004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책 제목 검색 기능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/>
                <a:ea typeface="카카오 Regular"/>
              </a:rPr>
              <a:t>@GetMapping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/>
                <a:ea typeface="카카오 Regular"/>
              </a:rPr>
              <a:t>"/search"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&gt;&gt;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/>
                <a:ea typeface="카카오 Regular"/>
              </a:rPr>
              <a:t>searchBookList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/>
                <a:ea typeface="카카오 Regular"/>
              </a:rPr>
              <a:t>@RequestParam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/>
                <a:ea typeface="카카오 Regular"/>
              </a:rPr>
              <a:t>"title"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/>
                <a:ea typeface="카카오 Regular"/>
              </a:rPr>
              <a:t>bookRepository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.findBooksByTitleContaining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(!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books.isEmpty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notFound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예외 발생 시 로깅 또는 적절한 에러 메시지를 클라이언트에 반환할 수 있다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.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/>
                <a:ea typeface="카카오 Regular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E22F2-203C-1C6F-56F1-BF7B4E26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967384"/>
            <a:ext cx="6096001" cy="2890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CF3D09-BF57-014E-3029-83358544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210494"/>
            <a:ext cx="6096001" cy="27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1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77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useDebounce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useDebounce.js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라는 커스텀 훅을 생성해서 타이틀을 입력하면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0.5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검색 결과를 반환하도록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0.5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자동 검색하므로 별도의 검색 버튼을 만들지 않았고 유저 입장에서 봤을 때 타이틀 입력 후 별도의 동작이 필요하지 않다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05E92-3D28-9ABB-19AD-B158C580CC2E}"/>
              </a:ext>
            </a:extLst>
          </p:cNvPr>
          <p:cNvSpPr txBox="1"/>
          <p:nvPr/>
        </p:nvSpPr>
        <p:spPr>
          <a:xfrm>
            <a:off x="8312" y="1692886"/>
            <a:ext cx="6095998" cy="27238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React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useEffect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useState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useDebounce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delay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 dirty="0" err="1">
                <a:solidFill>
                  <a:srgbClr val="F07178"/>
                </a:solidFill>
                <a:latin typeface="Consolas" panose="020B0609020204030204" pitchFamily="49" charset="0"/>
              </a:rPr>
              <a:t>debouncedValue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F07178"/>
                </a:solidFill>
                <a:latin typeface="Consolas" panose="020B0609020204030204" pitchFamily="49" charset="0"/>
              </a:rPr>
              <a:t>setDebouncedValue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useState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(value)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useEffect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07178"/>
                </a:solidFill>
                <a:latin typeface="Consolas" panose="020B0609020204030204" pitchFamily="49" charset="0"/>
              </a:rPr>
              <a:t>handler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setDebouncedValue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(value)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delay)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clearTimeout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(handler)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[value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delay])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debouncedValue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useDebounce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2CF2F-317B-89E6-4726-46F4606636CC}"/>
              </a:ext>
            </a:extLst>
          </p:cNvPr>
          <p:cNvSpPr txBox="1"/>
          <p:nvPr/>
        </p:nvSpPr>
        <p:spPr>
          <a:xfrm>
            <a:off x="8312" y="4950123"/>
            <a:ext cx="6095998" cy="10618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URLSearchParams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search)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query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debouncedSearchTerm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useDebounce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3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SearchResults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조회해서 받은 데이터를 바탕으로 결과를 보여준다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 결과 텍스트 옆에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데이터를 담고 있는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searchResults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변수의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렌더링해서 총 검색 결과의 수를 보여주고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CC10BF-7B94-2D96-D42F-FB0A51FB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" y="1617515"/>
            <a:ext cx="6096001" cy="299705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A7BCBD8-C0FF-E20B-4892-A23489AAB17D}"/>
              </a:ext>
            </a:extLst>
          </p:cNvPr>
          <p:cNvSpPr/>
          <p:nvPr/>
        </p:nvSpPr>
        <p:spPr>
          <a:xfrm>
            <a:off x="632964" y="2144511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장바구니는 회원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아이템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총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개의 엔티티를 서로 매핑하여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회원은 하나의 장바구니를 가지며 하나의 장바구니에는 여러 개의 장바구니 아이템이 들어 있고 하나의 책은 여러 장바구니 아이템으로 담을 수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2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- ERD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구현을 위해서는 기존 엔티티와의 연관 관계 매핑이 필요하다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우선 한 명의 회원은 하나의 장바구니를 가진다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즉 일대일 관계이다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52FCEC-E481-71F8-D89F-7085F1E3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17515"/>
            <a:ext cx="6096000" cy="32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- ERD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장바구니와 책을 다대다 관계로 매핑할 수도 있지만 권장하지 않는 방법이며 현업에서도 거의 쓰이지 않는다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중간에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cart_item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두고 장바구니와 장바구니 아이템은 일대다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아이템과 책은 다대일 관계로 매핑했다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이렇게 총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개의 엔티티가 연관 관계를 가지며 장바구니를 구현할 수 있게 되었다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AC2B92-53C0-F567-6FCC-968D1F9E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349"/>
            <a:ext cx="6104310" cy="31291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704B34-C2B8-D932-C677-5E12A937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9486"/>
            <a:ext cx="6095999" cy="2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Book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Book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일대다 관계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애플리케이션 실행 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사이에서 순환참조가 발생하여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@JsonIgnore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어노테이션을 사용해서 순환참조 방지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DE0800-35D8-2447-94EC-E78E0A726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3341"/>
            <a:ext cx="6095999" cy="444737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pub_date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full_desc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"full_desc2"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columnDefinition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"MEDIUMTEXT"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price_sales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price_std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@OneToMany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@JsonIgnore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&lt;&gt;();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3E5EFC-AA2B-77C1-3CDE-D2ECCF93A309}"/>
              </a:ext>
            </a:extLst>
          </p:cNvPr>
          <p:cNvSpPr/>
          <p:nvPr/>
        </p:nvSpPr>
        <p:spPr>
          <a:xfrm>
            <a:off x="-163906" y="5445631"/>
            <a:ext cx="3582714" cy="875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45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CartItem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엔티티는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엔티티와도 다대일 관계이면서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엔티티의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PK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FK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사용하고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엔티티를 사용해서 특정 회원의 장바구니에 담긴 아이템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저장하고 확인할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담겨 있는 상품을 또 담을 경우 수량만 증가한다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43CF083-D152-517A-4711-0176CC51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795076"/>
            <a:ext cx="6095999" cy="506292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cart_item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cart_id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@ToString.Exclude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장바구니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prod_id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@ToString.Exclude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상품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상품 개수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createCartItem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cartItem.setQuantity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이미 담겨있는 물건을 또 담을 경우 수량만 증가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+=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8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일대일 관계를 형성하고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한 명의 회원은 하나의 장바구니를 가진다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.)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static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메서드인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createCart(MemberEntity</a:t>
            </a: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가지고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메서드를 통해 특정 회원의 장바구니를 생성할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특정 회원의 장바구니에 담긴 총 상품의 수량을 저장한다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D6F6E-D018-2F49-F898-B259AEA3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779687"/>
            <a:ext cx="6095999" cy="507831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@OneToOne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(fetch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FetchType.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LAZY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@JoinColumn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user_id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회원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@OneToMany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CascadeType.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REMOVE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카트에 담긴 총 상품 개수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@DateTimeFormat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(pattern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yyyy-mm-dd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create_at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카트 생성 날짜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@PrePersist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create_at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cart.setQuantity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1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5</a:t>
            </a:r>
            <a:endParaRPr lang="en-US" altLang="ko-KR" sz="3200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6245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ERD &amp; UseCase Diagram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85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Member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한 명의 회원은 하나의 장바구니를 가진다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따라서 각 회원마다 각기 다른 고유한 장바구니를 구현할 수 있게 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A1053E9-6BAB-EE48-AF9F-E8FF2E5F8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064106"/>
            <a:ext cx="6095999" cy="579389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"MEMBER_INFO"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@Getter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@Setter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pk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이름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암호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아이디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nickname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닉네임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userAddress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주소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userDetailAddress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상세 주소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userEmail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이메일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나이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gender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성별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userTel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전화번호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권한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deleteFlag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DB에서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완전 삭제 대신 값이 0일때 비활성화 처리. 추후 계정 복구를 위함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//회원 고유번호 (난수)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@OneToOne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LAZY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@ToString.Exclude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@Embedded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TimeBaseEntity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timeBaseEntity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@JsonIgnore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@OneToMany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orphanRemoval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0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5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담기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추가를 구현했다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담기를 누르면 백엔드로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보낸다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보낼 때 쿼리 파라미터로 책의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id(pk),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책의 수량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(quantity),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브라우저 쿠키에 존재하는 로그인한 회원의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취득한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보낸다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백엔드에서는 이 정보를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라는 클래스에 담아서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Controller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addCartItemToCart(CartRequest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전달한다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4A5636-2C81-369E-B3E8-877309A7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" y="1940680"/>
            <a:ext cx="6096001" cy="286835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8504F6F-78CA-66A5-2ED5-6AC2D0A150BC}"/>
              </a:ext>
            </a:extLst>
          </p:cNvPr>
          <p:cNvSpPr/>
          <p:nvPr/>
        </p:nvSpPr>
        <p:spPr>
          <a:xfrm>
            <a:off x="3072793" y="4371396"/>
            <a:ext cx="1282154" cy="875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5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담기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addCart()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생성한다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엔티티로 특정 회원의 장바구니를 조회하고 없을 경우 새 장바구니를 생성한 뒤 저장한다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FK(Book, Cart)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 CartItem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조회하고 비어 있을 경우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객체를 생성하고 특정 회원의 장바구니에 선택한 수량만큼 해당 도서를 담도록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존재하고 책이 중복될 경우 수량만 증가시킨다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상품을 담고 장바구니의 총 수량을 업데이트한다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3477EF2-F81B-09EC-47F1-579FEFB84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45309"/>
            <a:ext cx="6095999" cy="429348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orElseGet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(() -&gt; 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newCart.setMember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});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.findByCartAndBook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optionalCartItem.isEmpty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optionalCartItem.get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cartItem.addCount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cart.getQuantity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+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3242533-6CF9-C3BD-1F4F-A5919E29D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278065"/>
            <a:ext cx="6095999" cy="144655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@Getter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@Setter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85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담기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Controller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에서는 클라이언트로부터 전달받은</a:t>
            </a:r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usernumber, bookId, quantity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값을 이용해서 로그인한 회원의 장바구니를 찾은 뒤 선택한 수량만큼 책을 장바구니에 담는다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담기에 성공하면 상품이 장바구니에 추가되었다는 알림을 받을 수 있고 실패 시 오류가 발생했다는 알림을 받는다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AB3DB-0CFF-B052-2447-B7F7D61AC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800160"/>
            <a:ext cx="6095999" cy="398570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@PostMapping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"/cart/add"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addCartItemToCart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@RequestBody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cartRequest.getUserNumber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cartRequest.getBookId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optionalMember.isEmpty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||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optionalBook.isEmpty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badRequest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"회원 또는 상품을 찾을 수 없습니다."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optionalMember.get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optionalBook.get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.addCart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cartRequest.getQuantity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"상품이 장바구니에 추가되었습니다!"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"오류가 발생했습니다."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87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502688"/>
            <a:ext cx="5573486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AddToCart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undefined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로그인이 필요한 서비스입니다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 하시겠습니까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(ret)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state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returnUrl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/cart/add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quantity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quantity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상품이 장바구니에 추가되었습니다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 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장바구니로 이동할까요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(ret)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/home/cart/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추가에 실패했습니다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</a:t>
            </a: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(error)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오류가 발생했습니다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담기는 </a:t>
            </a:r>
            <a:r>
              <a:rPr lang="ko-KR" altLang="en-US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로그인한 회원만 사용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할 수 있으므로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이용하여 로그인 여부를 확인한다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로그인한 회원이라면 상품을 장바구니에 담고 비회원 또는 로그인하지 않은 회원은 로그인 페이지로 이동한다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로그인한 회원이 장바구니 담기를 누르면 백엔드로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보낸다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해당 도서의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bookId(PK)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쿼리 파라미터로 보낸다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후 백엔드에서 응답이 왔을 때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 Status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200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이라면 상품이 장바구니에 추가되었다는 알림과 함께 장바구니로 이동할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B34A75-B6E9-E217-544C-43152CC9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90" y="1227212"/>
            <a:ext cx="6096001" cy="23435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466847-8117-267F-BFE5-2A193EF6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590" y="4216238"/>
            <a:ext cx="6095999" cy="25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회원마다 고유한 장바구니를 보여주는 페이지이다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상품이 없을 경우 화면 중앙에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텅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이라는 문구를 출력한다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담은 상품이 존재할 경우 해당 도서에 대한 간략한 정보를 제공한다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텍스트 옆에 장바구니에 담긴 총 상품 수량을 제공하고 상품 옆 체크박스를 통해 선택한 상품만 구매 또는 삭제할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장바구니 페이지에서도 도서 이미지 또는 타이틀을 클릭하면 해당 도서의 상세 정보 페이지로 이동한다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3" name="화면 녹화 12">
            <a:hlinkClick r:id="" action="ppaction://media"/>
            <a:extLst>
              <a:ext uri="{FF2B5EF4-FFF2-40B4-BE49-F238E27FC236}">
                <a16:creationId xmlns:a16="http://schemas.microsoft.com/office/drawing/2014/main" id="{0A6A4BF3-13C8-B462-02F5-781099CC87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62529"/>
            <a:ext cx="6095999" cy="37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15">
        <p:fade/>
      </p:transition>
    </mc:Choice>
    <mc:Fallback xmlns="">
      <p:transition spd="med" advTm="246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4956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CartDto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객체의 데이터가 변질될 수 있는 가능성을 고려해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이용해 클라이언트로 데이터를 전달한다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 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경우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같은 필드를 선언하려 했지만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필드에 선언한 뒤 이를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변환하는 과정에서 순환 참조가 일어나서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StackOverFlowError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의해 서버가 터지는 현상 발생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따라서 엔티티를 직접 참조하지 않고 이들의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id(PK)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필드를 선언해 간접적으로 접근하도록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D1C7EE-A8FE-6721-A87E-13AD23E9A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2015280"/>
            <a:ext cx="6095999" cy="432426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create_at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dto.setCreate_at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entity.getCreate_at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dto.setUserId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collect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Collectors.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8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913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CartItemDto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또한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만들어서 이를 이용해 데이터를 주고 받도록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마찬가지로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필드에 직접 선언하고 참조하려 했으나 이로 인해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StackOverFlowError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발생하여 실행하자마자 서버가 다운되는 현상 발생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직접 참조하지 않고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id(PK)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참조하도록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F525A16-B319-1818-A626-4F32A308B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805607"/>
            <a:ext cx="6095999" cy="432426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BookDto.entityToDto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dto.setCartId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0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309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Controller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Controller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에서는 클라이언트로부터 전달받은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값을 이용해서 로그인한 회원의 장바구니를 가져온다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만약 해당 회원이 신규 회원이거나 장바구니가 없는 경우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객체가 생성 안 된 경우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빈 장바구니를 생성하고 이를 반환한다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담은 상품이 있는 회원인 경우 그 상품들을 보여주도록 장바구니를 반환한다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직접 반환하는게 아니라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이용해서 반환한다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 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에는 로그인한 회원의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데이터가 들어있어서 해당 회원의 장바구니에 담긴 상품 데이터를 클라이언트로 보내준다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B639BCB-DE2B-D72E-89F1-9899FE878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98421"/>
            <a:ext cx="6095999" cy="46628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"/cart/{userNumber}"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&lt;?&gt;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getCartItemsByUserNumber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"userNumber"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로그인 되어 있는 회원의 장바구니를 가져오기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loginedUser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loginedUser.isPresent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loginedUser.get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회원의 장바구니 정보 가져오기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member.getCart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신규 회원이면 장바구니가 없을 수 있으므로 처리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// 예를 들어, 빈 장바구니 정보를 생성하거나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null을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리턴하도록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처리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// 빈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생성하여 리턴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emptyCartDto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emptyCartDto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3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09170"/>
            <a:ext cx="5573486" cy="38318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사용자의 </a:t>
            </a:r>
            <a:r>
              <a:rPr lang="en-US" altLang="ko-KR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가져오기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장바구니 정보를 가져와서 상태 업데이트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가져온 장바구니 정보를 상태에 설정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오류 발생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finally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가져온 후 로딩 상태 해제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Header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컴포넌트에서 장바구니 아이콘을 누르거나 도서를 장바구니에 담고 장바구니로 이동하게 되면 해당 회원의 장바구니 상품들을 볼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우선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 로그인한 회원의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얻은 뒤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파라미터로 전달한다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해당 회원의 장바구니를 백엔드로 요청하여 장바구니를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setCart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호출해서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상태를 업데이트한다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이후 장바구니에 담긴 도서 정보를 가져오는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fetchBookInfo()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50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UseCase Diagram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 descr="도표, 그림, 스케치, 텍스트이(가) 표시된 사진&#10;&#10;자동 생성된 설명">
            <a:extLst>
              <a:ext uri="{FF2B5EF4-FFF2-40B4-BE49-F238E27FC236}">
                <a16:creationId xmlns:a16="http://schemas.microsoft.com/office/drawing/2014/main" id="{A44BD6BB-B899-7F3A-B3E5-D4E762F19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071418"/>
            <a:ext cx="944059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9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779687"/>
            <a:ext cx="6095998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bookitems?ids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 Data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정보를 가져온 뒤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en-US" altLang="ko-KR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병합하여 상태 업데이트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빈 배열로 초기값 설정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fetchBookInfo()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장바구니에 담긴 도서 정보들을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배열에서 각 항목의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추출하고 이를 사용해서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axios.get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통해 도서 정보를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DD5595-AFFE-A787-8A1D-393EECA0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25621"/>
            <a:ext cx="6095999" cy="35323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9D2FF1-D777-2471-8D80-7C55C11B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23" y="1650257"/>
            <a:ext cx="8295952" cy="40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8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상품 삭제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장바구니에서 선택한 상품을 삭제할 수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경우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보내기 때문에 당연히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에서도 삭제된다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시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총 상품 수량도 변화가 생겨 즉시 반영된다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상품이 하나 남은 상태에서 삭제하면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텅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문구가 출력되며 구매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삭제하기 버튼이 사라진다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1" name="화면 녹화 10">
            <a:hlinkClick r:id="" action="ppaction://media"/>
            <a:extLst>
              <a:ext uri="{FF2B5EF4-FFF2-40B4-BE49-F238E27FC236}">
                <a16:creationId xmlns:a16="http://schemas.microsoft.com/office/drawing/2014/main" id="{93BFC747-12CE-4811-9C33-AD0CFE7985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63846"/>
            <a:ext cx="6095207" cy="27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5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147">
        <p:fade/>
      </p:transition>
    </mc:Choice>
    <mc:Fallback xmlns="">
      <p:transition spd="med" advTm="751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846316"/>
            <a:ext cx="5573486" cy="18928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handleCheckBoxChange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setSelectedItems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선택된 아이템이 있는 경우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 해제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아이템이 없는 경우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추가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prevSelectedItems.find((item) =&gt; item.itemId == itemId);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코드는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배열에서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일치하는 항목을 찾는다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통해 이미 선택된 항목인지 확인하다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selectedItem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존재한다면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선택된 항목이라면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해당 항목의 선택을 해제한다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위해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prevSelectedItems.filter((item) =&gt; item.itemId !== itemId)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코드를 사용해서 선택 해제된 새 배열을 생성한다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selectedItem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존재하지 않는 경우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즉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아직 선택되지 않은 항목인 경우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해당 항목을 추가한다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91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502688"/>
            <a:ext cx="557348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handleDeleteItems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상품이 없는 경우 메시지 표시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상품을 선택해주세요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상품을 삭제하겠습니까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(ret)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data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삭제가 성공하면 프론트에서도 상품 제거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some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setSelectedItems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아이템 초기화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후 장바구니 정보 다시 업데이트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selectedItems.length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이라면 함수를 종료한다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항목의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배열로 매핑한다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 삭제할 항목을 전달하는데 사용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axios.delete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사용하여 백엔드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호출하여 선택된 항목을 삭제한다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속성에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배열을 전달해서 어떤 항목을 삭제할지를 백엔드에 알린다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요청이 성공하면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프론트엔드에서도 선택된 항목을 제거하기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prevCart.cartItems.filter(...)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사용해서 선택된 항목을 제외한 나머지 항목만 남긴다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항목을 초기화하기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setSelectedItems([])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호출하여 빈 배열로 초기화한다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후 장바구니 정보 업데이트를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7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받은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 로그인한 회원을 조회한다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RequestBody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보낸 삭제할 장바구니 상품의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값을 이용해서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cartItemRepository.deleteById()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선택된 장바구니 상품을 삭제한다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이후 업데이트된 장바구니를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 가져온다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장바구니가 비어 있지 않다면 장바구니 상품을 가져오고 장바구니의 총 상품 수량을 구하여 저장한다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단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상태에서 장바구니 상품을 삭제한 결과가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반영되지 않는 문제가 발생하여 상품 삭제 후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entityManager.flush()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호출해서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대한 변경 사항을 즉시 커밋하도록 하여 문제를 해결했다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CE2BA9C-C007-9205-D235-94059EB44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736094"/>
            <a:ext cx="6095999" cy="398570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장바구니에서 선택한 상품 삭제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deleteItemsFromCart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orElseThrow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선택한 상품들을 차례대로 찾아서 삭제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.deleteById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entityManager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.flush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업데이트된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엔티티를 다시 조회하여 정보를 가져옴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cart.getCartItems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cartItems.stream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mapToInt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56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전달받은 로그인한 회원의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삭제할 상품들의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값을 이용해서 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cartService.deleteItemsFromCart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성공 시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ResponseEntity.ok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반환하고 실패 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에러를 응답한다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2892CA-16B2-E77A-4B66-35BC3A5D8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70279"/>
            <a:ext cx="6095999" cy="246221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장바구니에서 상품 삭제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@DeleteMapping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"/cart/{userNumber}/items"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deleteItemsFromCart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@RequestBody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bookIdsToDelete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.deleteItemsFromCart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bookIdsToDelete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"상품이 삭제되었습니다."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"오류가 발생했습니다."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95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UseCase Diagram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13" name="그림 12" descr="그림, 도표, 스케치, 텍스트이(가) 표시된 사진&#10;&#10;자동 생성된 설명">
            <a:extLst>
              <a:ext uri="{FF2B5EF4-FFF2-40B4-BE49-F238E27FC236}">
                <a16:creationId xmlns:a16="http://schemas.microsoft.com/office/drawing/2014/main" id="{E96FF474-4627-90F1-1E5B-EB3D15827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25" y="974551"/>
            <a:ext cx="8773749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E779BC-50F9-A25C-FA72-B0E72215C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3" t="14346" r="27723" b="8449"/>
          <a:stretch/>
        </p:blipFill>
        <p:spPr>
          <a:xfrm>
            <a:off x="4203242" y="232967"/>
            <a:ext cx="6782177" cy="6496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1D4D03-52B2-0190-FB13-DB7A48FDD72D}"/>
              </a:ext>
            </a:extLst>
          </p:cNvPr>
          <p:cNvSpPr txBox="1"/>
          <p:nvPr/>
        </p:nvSpPr>
        <p:spPr>
          <a:xfrm>
            <a:off x="1040781" y="121618"/>
            <a:ext cx="94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ERD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35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6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Project.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4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013C4E-F45A-4329-94DF-325689E08D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FC1E40-763C-4A21-9A23-7C238B1DBA31}"/>
              </a:ext>
            </a:extLst>
          </p:cNvPr>
          <p:cNvCxnSpPr>
            <a:cxnSpLocks/>
          </p:cNvCxnSpPr>
          <p:nvPr/>
        </p:nvCxnSpPr>
        <p:spPr>
          <a:xfrm>
            <a:off x="834189" y="5908842"/>
            <a:ext cx="11357811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0A412A-4A40-463B-B025-4726D90FA37A}"/>
              </a:ext>
            </a:extLst>
          </p:cNvPr>
          <p:cNvSpPr txBox="1"/>
          <p:nvPr/>
        </p:nvSpPr>
        <p:spPr>
          <a:xfrm>
            <a:off x="658389" y="4973053"/>
            <a:ext cx="4304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Project.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7</a:t>
            </a:r>
            <a:endParaRPr lang="en-US" altLang="ko-KR" sz="3200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4147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Code Review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81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3740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540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회원권한  부여  및  인증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59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235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원리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414280"/>
            <a:ext cx="56415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스프링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시큐리티는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기본적으로 클라이언트에서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서블릿으로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요청을 할 때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안의 데이터를 인터셉트 하고 필터체인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이동시킵니다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인터셉트 된 데이터는 필터들을 거칩니다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필터의 조건을 만족하는 데이터들은 필터링 되지 않고 서버로 통과하게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초기에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시큐리티를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enable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하고 어떤 조건도 작성하지 않은 채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서버로 전송 시키면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403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나오는데 이는 기본적으로 모든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인증이 필요하기 때문입니다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브라우저로 서버 포트에 접속하면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②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와 같이 로그인 창이 나오는데 올바른 아이디와 암호를 입력하면 사용자는 인증을 받기 때문에 모든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정상적으로 서버로 데이터를 보낼 수 있게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784B91-3B12-9DA7-1CB0-3200CF7BB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14" y="1414280"/>
            <a:ext cx="2477973" cy="357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C6C788-9A9F-EEB7-8F08-7D164117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575" y="2376487"/>
            <a:ext cx="3019425" cy="2105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9ED95-1610-F78D-8A17-B2095CC3E92E}"/>
              </a:ext>
            </a:extLst>
          </p:cNvPr>
          <p:cNvSpPr txBox="1"/>
          <p:nvPr/>
        </p:nvSpPr>
        <p:spPr>
          <a:xfrm>
            <a:off x="6410960" y="958009"/>
            <a:ext cx="173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①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3D801-8579-0E74-52AC-4671C119FA61}"/>
              </a:ext>
            </a:extLst>
          </p:cNvPr>
          <p:cNvSpPr txBox="1"/>
          <p:nvPr/>
        </p:nvSpPr>
        <p:spPr>
          <a:xfrm>
            <a:off x="9172575" y="1886733"/>
            <a:ext cx="1569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②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33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의도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235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원리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84021" y="1413063"/>
            <a:ext cx="49108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앞서 서버포트에 접속했을 때의 로그인 창에 아이디와 암호를 입력하면 인증을 담당하는 필터인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usernamePasswordAuthenticationFilter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이동합니다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해당 필터는 입력한 정보를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AuthenticationManager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전송하고 사용자의 인증 여부를 판별합니다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인증을 성공하면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AuthenticationSuccessHandler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호출되고 그 안에 구현된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인증된 정보를 담습니다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인증에 실패하면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AuthenticationFailureHandler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호출되고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해당 유저의 데이터를 저장하지 않습니다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과정은 한 번만 수행되는 것이 아닌 매 번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호출 시 마다 반복됩니다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7DEB28-5FFA-9D56-F5BA-833E0F0A9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41" y="1490747"/>
            <a:ext cx="4444364" cy="40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C5AC0D-7E68-4911-8366-DCD144BBA769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2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28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040781" y="1490040"/>
            <a:ext cx="53228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스프링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시큐리티의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원리에 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요청 시 사용자의 아이디와 암호를 매번 전송해야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프론트 단에서 아이디와 암호를 매 번 보내줄 수 도 있지만 페이지가 많아질 경우 각 페이지 마다 아이디와 암호 파라미터를 추가해야 하기 때문에 유지보수 측면에서 불리합니다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또한 데이터 전송 중 유출 당한다면 보안 기술을 적용하지 않는 이상 아이디와 암호가 그대로 노출될 가능성도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해당 프로젝트는 아이디와 암호 기반 인증이 아닌 토큰 인증 기반인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인증을 할 수 있도록 구현하고자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2050" name="Picture 2" descr="JWT(Json Web Token) 알아가기">
            <a:extLst>
              <a:ext uri="{FF2B5EF4-FFF2-40B4-BE49-F238E27FC236}">
                <a16:creationId xmlns:a16="http://schemas.microsoft.com/office/drawing/2014/main" id="{E3830CDA-7E3F-13E3-CBDD-AC00A9A2D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4808761"/>
            <a:ext cx="3043818" cy="142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065C90-9128-6186-F526-44998B549416}"/>
              </a:ext>
            </a:extLst>
          </p:cNvPr>
          <p:cNvGrpSpPr/>
          <p:nvPr/>
        </p:nvGrpSpPr>
        <p:grpSpPr>
          <a:xfrm>
            <a:off x="7379118" y="1041402"/>
            <a:ext cx="3026170" cy="1508105"/>
            <a:chOff x="7287678" y="899162"/>
            <a:chExt cx="3026170" cy="15081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B861DF-B886-11FC-2103-34F50D037F97}"/>
                </a:ext>
              </a:extLst>
            </p:cNvPr>
            <p:cNvSpPr txBox="1"/>
            <p:nvPr/>
          </p:nvSpPr>
          <p:spPr>
            <a:xfrm>
              <a:off x="7287678" y="921834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CA2077-479A-6DD0-41BA-4DE56612F34E}"/>
                </a:ext>
              </a:extLst>
            </p:cNvPr>
            <p:cNvSpPr txBox="1"/>
            <p:nvPr/>
          </p:nvSpPr>
          <p:spPr>
            <a:xfrm>
              <a:off x="7469133" y="1490040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28B40E-8495-E5CF-512D-C1DE1A212862}"/>
                </a:ext>
              </a:extLst>
            </p:cNvPr>
            <p:cNvSpPr txBox="1"/>
            <p:nvPr/>
          </p:nvSpPr>
          <p:spPr>
            <a:xfrm>
              <a:off x="8363521" y="899162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F266D9-E5CB-F716-37BE-0899A75CFC4A}"/>
                </a:ext>
              </a:extLst>
            </p:cNvPr>
            <p:cNvSpPr txBox="1"/>
            <p:nvPr/>
          </p:nvSpPr>
          <p:spPr>
            <a:xfrm>
              <a:off x="8810168" y="1545493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065B79-AC67-ACAE-8844-80E020C12E23}"/>
              </a:ext>
            </a:extLst>
          </p:cNvPr>
          <p:cNvSpPr txBox="1"/>
          <p:nvPr/>
        </p:nvSpPr>
        <p:spPr>
          <a:xfrm>
            <a:off x="7875533" y="609672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 번 작성 해야 된다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459EC05-614F-EB76-83AC-351C58B6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172" y="3462637"/>
            <a:ext cx="819150" cy="9620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68CAE7-446B-803F-67A8-453D0A9C5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10" y="3500738"/>
            <a:ext cx="619125" cy="8858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E050C0-80B8-0B2A-64EC-ECDB96F40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641" y="2552700"/>
            <a:ext cx="695325" cy="8763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A5D766-2330-C006-3D0E-C34FA94740B4}"/>
              </a:ext>
            </a:extLst>
          </p:cNvPr>
          <p:cNvCxnSpPr/>
          <p:nvPr/>
        </p:nvCxnSpPr>
        <p:spPr>
          <a:xfrm>
            <a:off x="8130958" y="3943649"/>
            <a:ext cx="20392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D219563-6AE3-9E21-E42C-E52C1B243328}"/>
              </a:ext>
            </a:extLst>
          </p:cNvPr>
          <p:cNvCxnSpPr>
            <a:cxnSpLocks/>
          </p:cNvCxnSpPr>
          <p:nvPr/>
        </p:nvCxnSpPr>
        <p:spPr>
          <a:xfrm flipV="1">
            <a:off x="8939040" y="3159760"/>
            <a:ext cx="906000" cy="783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5BEB05A-ADEA-420E-736B-7582C5C091F0}"/>
              </a:ext>
            </a:extLst>
          </p:cNvPr>
          <p:cNvGrpSpPr/>
          <p:nvPr/>
        </p:nvGrpSpPr>
        <p:grpSpPr>
          <a:xfrm>
            <a:off x="7775139" y="2783704"/>
            <a:ext cx="2878827" cy="637896"/>
            <a:chOff x="7938122" y="2918100"/>
            <a:chExt cx="2630149" cy="6378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D64156-2407-6AAE-DCB2-5F160CD82EC1}"/>
                </a:ext>
              </a:extLst>
            </p:cNvPr>
            <p:cNvSpPr txBox="1"/>
            <p:nvPr/>
          </p:nvSpPr>
          <p:spPr>
            <a:xfrm>
              <a:off x="8184643" y="2986497"/>
              <a:ext cx="2383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username:qwer1234&amp;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password:1234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36" name="생각 풍선: 구름 모양 35">
              <a:extLst>
                <a:ext uri="{FF2B5EF4-FFF2-40B4-BE49-F238E27FC236}">
                  <a16:creationId xmlns:a16="http://schemas.microsoft.com/office/drawing/2014/main" id="{AFCD2FBE-89F5-2977-C016-3F18E2E18716}"/>
                </a:ext>
              </a:extLst>
            </p:cNvPr>
            <p:cNvSpPr/>
            <p:nvPr/>
          </p:nvSpPr>
          <p:spPr>
            <a:xfrm flipH="1">
              <a:off x="7938122" y="2918100"/>
              <a:ext cx="1715325" cy="637896"/>
            </a:xfrm>
            <a:prstGeom prst="cloudCallou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11283C-073C-4668-9A3E-D62DE170CCAF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1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원리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271131-FEC3-A515-5924-9CA8D8C00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76" y="1245289"/>
            <a:ext cx="8423047" cy="49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8E4112-CF54-4492-B369-7DC23914BA31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70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54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 JWT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37117" y="1414275"/>
            <a:ext cx="49108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해당 프로젝트는 아이디와 암호 기반 인증이 아닌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인증 방식이기 때문에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필터를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usernamePasswordAuthenticationFilter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앞 단에 배치 시켜서 인증을 진행합니다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필터에서 인증이 완료된 토큰은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저장됩니다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A0A219-25F8-BFC0-B3BD-57350A13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720" y="1641314"/>
            <a:ext cx="56292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ADA0B-3D63-4696-8FC3-CD88A07C4B3D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77393" y="152400"/>
            <a:ext cx="9235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설정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DB9BB-CE50-2BBC-B4C5-F53531EF66FD}"/>
              </a:ext>
            </a:extLst>
          </p:cNvPr>
          <p:cNvSpPr txBox="1"/>
          <p:nvPr/>
        </p:nvSpPr>
        <p:spPr>
          <a:xfrm>
            <a:off x="5136406" y="1191288"/>
            <a:ext cx="7055594" cy="532453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@EnableWebSecurity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@Configuration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@RequiredArgsConstructor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@Bean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SecurityFilterChain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configure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HttpSecurity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httpSecurity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httpSecurity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cors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disable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csrf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csrf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csrf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disable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formLogin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AbstractHttpConfigurer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disable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authorizeHttpRequests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authorize -&gt;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authorize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autoLogin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"ADMIN"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"ADMIN"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/user/board/**"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게시글 관련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/admin/login/**"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permitAll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관리자 로그인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6B2C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permitAll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findMyInfo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permitAll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내정보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찾기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…….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생략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…….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addFilterBefore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UsernamePasswordAuthenticationFilter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57F28-8E20-657F-2E13-8B937D78C915}"/>
              </a:ext>
            </a:extLst>
          </p:cNvPr>
          <p:cNvSpPr txBox="1"/>
          <p:nvPr/>
        </p:nvSpPr>
        <p:spPr>
          <a:xfrm>
            <a:off x="152400" y="1216769"/>
            <a:ext cx="491081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프로젝트는 비 로그인 사용자들도 접근이 가능한 영역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로그인한 유저만 접근이 가능한 영역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(USER),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관리자만 접근이 가능한 영역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(ADMIN)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별로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나누어서 작성했습니다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requestMatchers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메서드는 사용자가 요청하는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권한 및 인증이 필요한지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여부를 결정해줍니다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permitAll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권한이나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인증이 필요없는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지정해주는 메서드입니다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.authenticate()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는 인증이 필요한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적용하는 메서드입니다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hasRole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은 권한이 필요한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적용하는 메서드입니다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usernamePasswordAuthenticationFilter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앞에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필터를 두기 위해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addFilterBefore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메서드를 사용했다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84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8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FBDCD-FA4E-A204-7686-DF1B31050EFB}"/>
              </a:ext>
            </a:extLst>
          </p:cNvPr>
          <p:cNvSpPr txBox="1"/>
          <p:nvPr/>
        </p:nvSpPr>
        <p:spPr>
          <a:xfrm>
            <a:off x="921834" y="1484801"/>
            <a:ext cx="49108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클라이언트로부터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토큰이 인증되면 인증에 성공하고 데이터들이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필터를 통과하게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데이터는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서블릿에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도달하고 컨트롤러로 이동하게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토큰이 인증되고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토큰이 인증되지 않으면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재발급 하고 인증 성공 처리를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토큰만 인증되거나 두 토큰이 인증되지 않으면 데이터는 필터에서 걸러지게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A24C0669-26FA-7305-57C7-6081724B4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23" y="1171473"/>
            <a:ext cx="5293360" cy="54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7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B7EE3-9FB1-B821-AB57-78EDB4884970}"/>
              </a:ext>
            </a:extLst>
          </p:cNvPr>
          <p:cNvSpPr txBox="1"/>
          <p:nvPr/>
        </p:nvSpPr>
        <p:spPr>
          <a:xfrm>
            <a:off x="6464951" y="767949"/>
            <a:ext cx="5727049" cy="640175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OncePerRequestFilter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doFilterInternal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ServletException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IOException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Cookie[]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switch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ignore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validateAccessTokenAndRefreshToken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AE220-68A0-B3A5-ED85-F0FBCD4F8A97}"/>
              </a:ext>
            </a:extLst>
          </p:cNvPr>
          <p:cNvSpPr txBox="1"/>
          <p:nvPr/>
        </p:nvSpPr>
        <p:spPr>
          <a:xfrm>
            <a:off x="769434" y="1210481"/>
            <a:ext cx="491081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매 번 필터를 실행해야 하기 때문에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OncePerRequestFilter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상속 받습니다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개의 토큰은 쿠키에 저장했기 때문에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HttpServletRequest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가져 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개의 토큰은 각각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validateToken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메서드를 통해 인증 여부를 검사합니다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개의 토큰의 인증여부에 따른 사용자 인증 처리는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validateAccessTokenAndRefreshToken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메서드가 담당합니다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doFilter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 다음 순서의 필터를 실행 시켜준다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다음 필터가 실행되지 않는다면 클라이언트가 보낸 데이터가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필터에서 머물게 되고 컨트롤러로 전달되지 못하게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이는 데이터가 반드시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SecurityFilterChain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속 모든 필터를 반드시 거쳐야 한다는 의미입니다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53968" y="2565070"/>
            <a:ext cx="4180115" cy="2683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47256" y="2968831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토큰을 가져오는 과정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436" y="5332021"/>
            <a:ext cx="5086037" cy="391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6970" y="3107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43728" y="4971895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인증과정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6436" y="5807033"/>
            <a:ext cx="5375564" cy="346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57562" y="6176890"/>
            <a:ext cx="3338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인증결과에 따른 사용자 인증 여부 결정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16436" y="6453889"/>
            <a:ext cx="2422567" cy="183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57562" y="6605666"/>
            <a:ext cx="3338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다음 필터로 데이터를 넘기는 작업</a:t>
            </a:r>
          </a:p>
        </p:txBody>
      </p:sp>
    </p:spTree>
    <p:extLst>
      <p:ext uri="{BB962C8B-B14F-4D97-AF65-F5344CB8AC3E}">
        <p14:creationId xmlns:p14="http://schemas.microsoft.com/office/powerpoint/2010/main" val="30205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5F3DA-ADC7-91D2-31FF-3EF399963DA8}"/>
              </a:ext>
            </a:extLst>
          </p:cNvPr>
          <p:cNvSpPr txBox="1"/>
          <p:nvPr/>
        </p:nvSpPr>
        <p:spPr>
          <a:xfrm>
            <a:off x="5927834" y="1300135"/>
            <a:ext cx="6264166" cy="486287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validateAccessTokenAndRefreshToken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IOException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ServletException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두 토큰이 인증될 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토큰과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 둘 다 인증되었습니다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SimpleGrantedAuthority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"ROLE_"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WebAuthenticationDetailsSource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SecurityContextHolder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setAuthentication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 계정이 비활성화 되어있습니다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B6A27-F384-7455-7250-3A78DDA2B825}"/>
              </a:ext>
            </a:extLst>
          </p:cNvPr>
          <p:cNvSpPr txBox="1"/>
          <p:nvPr/>
        </p:nvSpPr>
        <p:spPr>
          <a:xfrm>
            <a:off x="769434" y="1210481"/>
            <a:ext cx="49108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토큰이 인증되었다면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속 클레임에 저장되어 있던 유저 코드를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유저 코드가 일치하는 데이터를 가져오고 그 중 계정 상태를 나타내는 값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DeleteFlag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계정 상태는 활성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(N),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(Y),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정지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(B)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구분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오직 활성 상태 유저만이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인증된 정보를 저장할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다시 말해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활성 상태 유저는 인증이 되어 서비스를 이용할 수 있고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상태나 정지 상태 유저는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접근할 수 없기 때문에 인증이 불가하여 서비스를 이용할 수 없습니다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27811" y="2471286"/>
            <a:ext cx="5360961" cy="30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4936" y="2060481"/>
            <a:ext cx="2173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토큰에서 유저 고유 코드 가져오기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08291" y="2790701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 고유 코드 가져오기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127811" y="2790701"/>
            <a:ext cx="5360961" cy="475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93922" y="3574472"/>
            <a:ext cx="3847605" cy="337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41527" y="3635046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계정이 활성 상태일 경우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93922" y="4899025"/>
            <a:ext cx="4095195" cy="266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06529" y="4061114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저장할 인증된 데이터 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293922" y="3912045"/>
            <a:ext cx="5333392" cy="986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05012" y="5165766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인증된 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17530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17EF9-0F22-231D-B78E-D9859AE85A5E}"/>
              </a:ext>
            </a:extLst>
          </p:cNvPr>
          <p:cNvSpPr txBox="1"/>
          <p:nvPr/>
        </p:nvSpPr>
        <p:spPr>
          <a:xfrm>
            <a:off x="6228080" y="767949"/>
            <a:ext cx="5963920" cy="67095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!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엑세스는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인증되지 않고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인증될 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토큰은 인증되지 않고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토큰만 인증되었습니다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("N")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regeneratedAccessToken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regeneratedAccessToken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SimpleGrantedAuthority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"ROLE_"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WebAuthenticationDetailsSource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SecurityContextHolder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setAuthentication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 계정이 비활성화 되어있습니다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리프레쉬는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인증되지 않고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인증될 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토큰은 인증되지 않고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토큰만 인증되었습니다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두 토큰이 인증되지 않았습니다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3DE51-5B29-5CEA-E6F6-B73B66B41C88}"/>
              </a:ext>
            </a:extLst>
          </p:cNvPr>
          <p:cNvSpPr txBox="1"/>
          <p:nvPr/>
        </p:nvSpPr>
        <p:spPr>
          <a:xfrm>
            <a:off x="769434" y="1210481"/>
            <a:ext cx="4910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토큰만 인증되었고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계정 상태가 활성 상태일 경우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재발급 해주고 인증 처리를 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토큰만 인증되거나 두 토큰이 인증되지 않는다면 인증 거부를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29B1B8-F6CE-D205-491B-111DB1CB209C}"/>
              </a:ext>
            </a:extLst>
          </p:cNvPr>
          <p:cNvSpPr/>
          <p:nvPr/>
        </p:nvSpPr>
        <p:spPr>
          <a:xfrm>
            <a:off x="6262649" y="3966072"/>
            <a:ext cx="5819623" cy="749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77F48F-967C-54BC-C7BC-983E1A4AC0AF}"/>
              </a:ext>
            </a:extLst>
          </p:cNvPr>
          <p:cNvSpPr/>
          <p:nvPr/>
        </p:nvSpPr>
        <p:spPr>
          <a:xfrm>
            <a:off x="6262649" y="3017098"/>
            <a:ext cx="5581880" cy="94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6A715-01E5-FDCE-C86B-BE06E85C0B0A}"/>
              </a:ext>
            </a:extLst>
          </p:cNvPr>
          <p:cNvSpPr txBox="1"/>
          <p:nvPr/>
        </p:nvSpPr>
        <p:spPr>
          <a:xfrm>
            <a:off x="9111780" y="4090507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저장할 인증된 데이터 생성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BAE7-CEA4-B33A-CCF6-FBDAAF448C63}"/>
              </a:ext>
            </a:extLst>
          </p:cNvPr>
          <p:cNvSpPr/>
          <p:nvPr/>
        </p:nvSpPr>
        <p:spPr>
          <a:xfrm>
            <a:off x="6229998" y="4715218"/>
            <a:ext cx="5852274" cy="45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8BB7F-307C-654E-E3D0-67323A1549E2}"/>
              </a:ext>
            </a:extLst>
          </p:cNvPr>
          <p:cNvSpPr txBox="1"/>
          <p:nvPr/>
        </p:nvSpPr>
        <p:spPr>
          <a:xfrm>
            <a:off x="6335722" y="4691943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인증된 데이터 저장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	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C93A5-8853-5946-1B2F-697996250CE0}"/>
              </a:ext>
            </a:extLst>
          </p:cNvPr>
          <p:cNvSpPr txBox="1"/>
          <p:nvPr/>
        </p:nvSpPr>
        <p:spPr>
          <a:xfrm>
            <a:off x="9346416" y="3564638"/>
            <a:ext cx="257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재발급 후 클라이언트로 전송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32478-6FF2-958F-EE22-E1E720DBE70F}"/>
              </a:ext>
            </a:extLst>
          </p:cNvPr>
          <p:cNvSpPr/>
          <p:nvPr/>
        </p:nvSpPr>
        <p:spPr>
          <a:xfrm>
            <a:off x="6335722" y="1463409"/>
            <a:ext cx="5581880" cy="507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5629D6-08B7-9DCD-ADE3-BFA3258272EE}"/>
              </a:ext>
            </a:extLst>
          </p:cNvPr>
          <p:cNvSpPr txBox="1"/>
          <p:nvPr/>
        </p:nvSpPr>
        <p:spPr>
          <a:xfrm>
            <a:off x="6222860" y="1221973"/>
            <a:ext cx="342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리프레쉬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 토큰 속 유저 코드와 권한종류 꺼내기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7BFAA3-4CCC-E783-47F1-AA035EC45020}"/>
              </a:ext>
            </a:extLst>
          </p:cNvPr>
          <p:cNvSpPr/>
          <p:nvPr/>
        </p:nvSpPr>
        <p:spPr>
          <a:xfrm>
            <a:off x="6262649" y="2042915"/>
            <a:ext cx="5581880" cy="974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F687E-36FD-3AEC-AAC3-9D93AEAB8293}"/>
              </a:ext>
            </a:extLst>
          </p:cNvPr>
          <p:cNvSpPr txBox="1"/>
          <p:nvPr/>
        </p:nvSpPr>
        <p:spPr>
          <a:xfrm>
            <a:off x="8437223" y="2311779"/>
            <a:ext cx="213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 코드에 해당하는 데이터가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존재 하면서 계정이 활성 상태일 때</a:t>
            </a:r>
          </a:p>
        </p:txBody>
      </p:sp>
    </p:spTree>
    <p:extLst>
      <p:ext uri="{BB962C8B-B14F-4D97-AF65-F5344CB8AC3E}">
        <p14:creationId xmlns:p14="http://schemas.microsoft.com/office/powerpoint/2010/main" val="171472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83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과정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4D4B8-486F-FB8C-D9EF-9D286B5A7211}"/>
              </a:ext>
            </a:extLst>
          </p:cNvPr>
          <p:cNvSpPr txBox="1"/>
          <p:nvPr/>
        </p:nvSpPr>
        <p:spPr>
          <a:xfrm>
            <a:off x="885976" y="1291761"/>
            <a:ext cx="57270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인증과정은 서버의 시크릿 키와 토큰 속 시크릿 키 일치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유효기간 만료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올바른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클레임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(payload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 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외의 예외 사항 발생 여부를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 성공 시 토큰이 생성되는데 클레임에 시크릿 키를 포함한다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서버의 시크릿 키와 토큰 속 시크릿 키를 비교하고 일치하지 않을 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signatureException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 기간이 만료되었다면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ExpiredJwtException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UnsupportedException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유효한 클레임이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IllegalArgumentException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그 밖의 예외사항이 발생하면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처리했고 문제가 없을 시 인증 처리를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0722E3E-CCED-A5A4-69D3-E2165E365A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90" y="921834"/>
            <a:ext cx="3934034" cy="55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rgbClr val="00356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 의도</a:t>
            </a:r>
            <a:endParaRPr lang="ko-KR" altLang="en-US" sz="3600" spc="-300" dirty="0">
              <a:solidFill>
                <a:srgbClr val="00356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71962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3204118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37117" y="1876375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solidFill>
                  <a:srgbClr val="4DAC27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endParaRPr lang="ko-KR" altLang="en-US" sz="5400" b="1" dirty="0">
              <a:solidFill>
                <a:srgbClr val="4DAC27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6679580" y="1360449"/>
            <a:ext cx="4975303" cy="48730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3675986"/>
            <a:ext cx="5371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스마트폰의 등장과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유튜브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각종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SNS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등 기존의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PC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경험했던 모든 것들이 어느 순간 모바일 환경으로 이동하게 되었습니다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16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특히 영상 플랫폼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모바일 게임의 급부상으로 인해 우리는 장소 구분없이 모든 곳에서 스마트폰을 보고 있는 사람들을 볼 수 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심지어 길에서 횡단보도를 건너는 순간까지 말이죠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16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이러한 과도한 스마트폰 사용이 우리 뇌에 지대한 영향을 미친다는 것을 알고 계신가요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? </a:t>
            </a:r>
          </a:p>
        </p:txBody>
      </p:sp>
      <p:pic>
        <p:nvPicPr>
          <p:cNvPr id="3" name="그림 2" descr="사람, 인간의 얼굴, 실내, 편안함이(가) 표시된 사진&#10;&#10;자동 생성된 설명">
            <a:extLst>
              <a:ext uri="{FF2B5EF4-FFF2-40B4-BE49-F238E27FC236}">
                <a16:creationId xmlns:a16="http://schemas.microsoft.com/office/drawing/2014/main" id="{D53777C7-7617-16F6-125F-CFEE9BEC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80" y="1360449"/>
            <a:ext cx="4975303" cy="48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991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시크릿 키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7F438-0CD7-4D1B-3597-4ED240A08A45}"/>
              </a:ext>
            </a:extLst>
          </p:cNvPr>
          <p:cNvSpPr txBox="1"/>
          <p:nvPr/>
        </p:nvSpPr>
        <p:spPr>
          <a:xfrm>
            <a:off x="5927834" y="1414280"/>
            <a:ext cx="6096000" cy="28430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@Getter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static final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"salgbTJWujnsJejsfSLfghaSSjAUWQdjGFUCDOWdJFUAIOFGDGAsdldfojwahfdgFGsajhsdl"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static final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"ssHhjaVjwog5773SDchnias129gSgjnwaGJsdfHJHowiGSDjiw892jSDJgois390129GFDsjkGj"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static final byte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static final byte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DFD39A-4251-2EBC-D2BF-29ED1417E665}"/>
              </a:ext>
            </a:extLst>
          </p:cNvPr>
          <p:cNvSpPr txBox="1"/>
          <p:nvPr/>
        </p:nvSpPr>
        <p:spPr>
          <a:xfrm>
            <a:off x="274320" y="1467120"/>
            <a:ext cx="5171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인증되기 위해서는 시크릿 키가 필요하다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토큰은 클라이언트에서 접근 가능하기 위해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httpOnly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속성을 지정하지 않았다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탈취될 가능성이 존재한다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필터에선 두 개의 토큰이 인증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되어야만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필터를 통과하게 했으며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httpOnly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속성을 적용한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만들었고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토큰의 시크릿 키를 따로 지정했다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8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29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토큰 만들기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81555-1C54-445D-8845-348FA150A426}"/>
              </a:ext>
            </a:extLst>
          </p:cNvPr>
          <p:cNvSpPr txBox="1"/>
          <p:nvPr/>
        </p:nvSpPr>
        <p:spPr>
          <a:xfrm>
            <a:off x="438696" y="2521059"/>
            <a:ext cx="5727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 성공 시 토큰이 생성되는데 이 프로젝트에서는 클레임에 생성 날짜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만료 날짜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유저 코드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시크릿키를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포함한다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base64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기반 암호화이기 때문에 손쉽게 복호화 할 수 있으며 아이디와 암호 같은 중요한 정보는 담지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647C9-890D-D170-D42E-64FBE3997EA4}"/>
              </a:ext>
            </a:extLst>
          </p:cNvPr>
          <p:cNvSpPr txBox="1"/>
          <p:nvPr/>
        </p:nvSpPr>
        <p:spPr>
          <a:xfrm>
            <a:off x="6400800" y="1761800"/>
            <a:ext cx="5475985" cy="347787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 토큰 생성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System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currentTimeMillis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accessTokenExpireDate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60L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//60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hmacShaKeyFor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setHeaderParam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"type"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claim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claim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"nickname"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claim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setIssuedAt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setExpiration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expireDate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accessTokenExpireDate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signWith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SignatureAlgorithm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HS256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(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alg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secret_key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Deprecated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compact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grantType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"Bearer"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0228" y="2303813"/>
            <a:ext cx="4393870" cy="356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39446" y="1973528"/>
            <a:ext cx="1492904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서버에 저장된 토큰의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시크릿키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 불러오기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50228" y="2660073"/>
            <a:ext cx="5028452" cy="1508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19961" y="2748036"/>
            <a:ext cx="180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생성하기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57501" y="4410690"/>
            <a:ext cx="135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인증 및 권한 위임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방법 지정 후 빌드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62507" y="4215046"/>
            <a:ext cx="2164927" cy="876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2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86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과정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F9B0C-D67F-3710-7D5B-ECB6EAA20BB4}"/>
              </a:ext>
            </a:extLst>
          </p:cNvPr>
          <p:cNvSpPr txBox="1"/>
          <p:nvPr/>
        </p:nvSpPr>
        <p:spPr>
          <a:xfrm>
            <a:off x="7120352" y="1867736"/>
            <a:ext cx="4675408" cy="363176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토큰 검증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hmacShaKeyFor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parserBuilder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setSigningKey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parseClaimsJws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io.jsonwebtoken.security.SecurityException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|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MalformedJwtException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"Invalid JWT Token"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ExpiredJwtException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"Expired JWT Token"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UnsupportedJwtException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"Unsupported JWT Token"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IllegalArgumentException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"JWT claims string is empty."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"Exception"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F7E39-30BD-BC63-98BA-CCDB835D7AE3}"/>
              </a:ext>
            </a:extLst>
          </p:cNvPr>
          <p:cNvSpPr txBox="1"/>
          <p:nvPr/>
        </p:nvSpPr>
        <p:spPr>
          <a:xfrm>
            <a:off x="885976" y="1291761"/>
            <a:ext cx="57270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인증과정은 서버의 시크릿 키와 토큰 속 시크릿 키 일치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유효기간 만료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올바른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클레임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(payload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 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외의 예외 사항 발생 여부를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 성공 시 토큰이 생성되는데 클레임에 시크릿 키를 포함한다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서버의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시크릿키와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 속 시크릿 키를 비교하고 일치하지 않을 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signatureException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 기간이 만료되었다면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ExpiredJwtException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UnsupportedException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유효한 클레임이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IllegalArgumentException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그 밖의 예외사항이 발생하면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처리했고 문제가 없을 시 인증 처리를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0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076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1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040781" y="1414275"/>
            <a:ext cx="42357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회원가입 정보를 보내면 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암호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이메일의 양식을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아이디와 이메일 닉네임 중복 여부를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입력한 이메일로 난수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자리 숫자의 인증코드를 전송 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임시 저장하고 사용자가 입력한 인증코드와 일치 여부를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위의 사항들을 통과하면 회원 가입이 완료된다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6" name="그림 1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B991E71-4317-C8FE-950D-AD3C33093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88" y="284367"/>
            <a:ext cx="3365413" cy="62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6BBA09-8FD8-40EC-9174-C9E37B462D09}"/>
              </a:ext>
            </a:extLst>
          </p:cNvPr>
          <p:cNvSpPr/>
          <p:nvPr/>
        </p:nvSpPr>
        <p:spPr>
          <a:xfrm>
            <a:off x="1333573" y="925727"/>
            <a:ext cx="1756169" cy="646331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가입에 필요한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데이터를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받아옴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3F96CE4-CFA5-4452-9E4E-9255F426DDB1}"/>
              </a:ext>
            </a:extLst>
          </p:cNvPr>
          <p:cNvSpPr/>
          <p:nvPr/>
        </p:nvSpPr>
        <p:spPr>
          <a:xfrm>
            <a:off x="4028873" y="962917"/>
            <a:ext cx="3734980" cy="21900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일부 데이터에 필요 유효성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유일성 검사 적용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제약조건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제약조건</a:t>
            </a:r>
            <a:endParaRPr kumimoji="0" lang="pl-PL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Password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 조건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4.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 조건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5. email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 조건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제약조건에 어긋날 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경고창이 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출력되고 </a:t>
            </a:r>
            <a:r>
              <a:rPr kumimoji="0" lang="ko-KR" altLang="en-US" sz="11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가입이 진행되지 않음</a:t>
            </a:r>
            <a:endParaRPr kumimoji="0" lang="en-US" altLang="ko-KR" sz="10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3BDC88-947A-4F6D-905E-303A3DA3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627" y="3474132"/>
            <a:ext cx="3015473" cy="29069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250672-3D93-432E-86D4-83698F81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17" y="1605465"/>
            <a:ext cx="3349083" cy="504648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CACEF09-6C56-410E-9189-C6AD52BA965A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flipH="1" flipV="1">
            <a:off x="5896363" y="3153001"/>
            <a:ext cx="1" cy="321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40190EF7-1C7E-45C0-888B-8BDB66113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204" y="1119823"/>
            <a:ext cx="3435679" cy="3008886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069553" y="4648261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가입이 가능한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조건에 알맞게 입력 후 중복 확인 시 이상 없이 다음 단계로 진행이 가능함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22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ECCDD7-CD77-9D50-E77C-BAA2F8917D98}"/>
              </a:ext>
            </a:extLst>
          </p:cNvPr>
          <p:cNvGrpSpPr/>
          <p:nvPr/>
        </p:nvGrpSpPr>
        <p:grpSpPr>
          <a:xfrm>
            <a:off x="1903854" y="1563272"/>
            <a:ext cx="3464810" cy="5005173"/>
            <a:chOff x="394544" y="1563272"/>
            <a:chExt cx="3464810" cy="500517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3F96CE4-CFA5-4452-9E4E-9255F426DDB1}"/>
                </a:ext>
              </a:extLst>
            </p:cNvPr>
            <p:cNvSpPr/>
            <p:nvPr/>
          </p:nvSpPr>
          <p:spPr>
            <a:xfrm>
              <a:off x="394544" y="1563272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4.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이전 회원가입 시 사용한 이메일로 작성한다면 중복 조건에 위배되어 경고 창이 출력되며 </a:t>
              </a:r>
              <a:r>
                <a:rPr kumimoji="0" lang="ko-KR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가입이 진행되지 않음</a:t>
              </a:r>
              <a:endParaRPr kumimoji="0" lang="en-US" altLang="ko-KR" sz="1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1B1EB4C-CFA4-452C-B5EA-0E8D7E8D2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854" y="2728077"/>
              <a:ext cx="3149690" cy="3840368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CACEF09-6C56-410E-9189-C6AD52BA9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1904" y="2404912"/>
              <a:ext cx="0" cy="4770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567958-D948-39C8-4197-154F6425B7DA}"/>
              </a:ext>
            </a:extLst>
          </p:cNvPr>
          <p:cNvGrpSpPr/>
          <p:nvPr/>
        </p:nvGrpSpPr>
        <p:grpSpPr>
          <a:xfrm>
            <a:off x="7124808" y="1525173"/>
            <a:ext cx="3734980" cy="5043272"/>
            <a:chOff x="4051102" y="1563272"/>
            <a:chExt cx="3734980" cy="504327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488308A-5247-45F3-A460-2B82120D30D8}"/>
                </a:ext>
              </a:extLst>
            </p:cNvPr>
            <p:cNvSpPr/>
            <p:nvPr/>
          </p:nvSpPr>
          <p:spPr>
            <a:xfrm>
              <a:off x="4051102" y="1563272"/>
              <a:ext cx="3734980" cy="768954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5.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다른 이메일로 중복 확인 시 인증 후 가입 진행 가능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34AA35-2C2C-44B5-9473-8603642E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8997" y="2766175"/>
              <a:ext cx="3261276" cy="3840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10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40CD1D-78CA-306C-7B03-3FD43F1F8622}"/>
              </a:ext>
            </a:extLst>
          </p:cNvPr>
          <p:cNvGrpSpPr/>
          <p:nvPr/>
        </p:nvGrpSpPr>
        <p:grpSpPr>
          <a:xfrm>
            <a:off x="1040781" y="1382264"/>
            <a:ext cx="3952834" cy="4856763"/>
            <a:chOff x="7959088" y="1563272"/>
            <a:chExt cx="3952834" cy="485676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0D4DED-B66F-4485-87F4-49ACE5AB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9088" y="2793582"/>
              <a:ext cx="3952834" cy="3626453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C8B84C2-D378-4318-A820-CD61EA3D7B29}"/>
                </a:ext>
              </a:extLst>
            </p:cNvPr>
            <p:cNvSpPr/>
            <p:nvPr/>
          </p:nvSpPr>
          <p:spPr>
            <a:xfrm>
              <a:off x="8138984" y="1563272"/>
              <a:ext cx="3734980" cy="768954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6.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실제 메일로 전송된 인증코드를 이용하여 인증 진행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C0A4CED-3A5A-BEE4-298D-57FF6649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32" y="1514466"/>
            <a:ext cx="4682287" cy="447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7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9103B6-A07A-4ED9-AECA-F9E0915E7B87}"/>
              </a:ext>
            </a:extLst>
          </p:cNvPr>
          <p:cNvGrpSpPr/>
          <p:nvPr/>
        </p:nvGrpSpPr>
        <p:grpSpPr>
          <a:xfrm>
            <a:off x="6591300" y="806049"/>
            <a:ext cx="4995747" cy="6090051"/>
            <a:chOff x="6093640" y="617743"/>
            <a:chExt cx="4971614" cy="66458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C095A1-FF29-4FF3-8E2D-49D2C3D0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3640" y="1157185"/>
              <a:ext cx="4971614" cy="6106439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A27451D-3727-40F9-8381-42CAEA4770DE}"/>
                </a:ext>
              </a:extLst>
            </p:cNvPr>
            <p:cNvSpPr/>
            <p:nvPr/>
          </p:nvSpPr>
          <p:spPr>
            <a:xfrm>
              <a:off x="7194540" y="617743"/>
              <a:ext cx="2769813" cy="432483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회원 가입 완료 😊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F1E94D1-9D73-4BE3-AF6E-B1BAE721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07" y="3401371"/>
            <a:ext cx="4583694" cy="32334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5782AD-6994-4652-8E62-4CBA2A73D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" y="1706573"/>
            <a:ext cx="4995748" cy="6545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54636D-883E-438B-80B6-B111DD54545A}"/>
              </a:ext>
            </a:extLst>
          </p:cNvPr>
          <p:cNvCxnSpPr>
            <a:cxnSpLocks/>
          </p:cNvCxnSpPr>
          <p:nvPr/>
        </p:nvCxnSpPr>
        <p:spPr>
          <a:xfrm>
            <a:off x="3408634" y="2478308"/>
            <a:ext cx="0" cy="859560"/>
          </a:xfrm>
          <a:prstGeom prst="straightConnector1">
            <a:avLst/>
          </a:prstGeom>
          <a:ln w="38100">
            <a:solidFill>
              <a:srgbClr val="45B7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28DA3A-BE02-4846-A5BB-74D81D6C279A}"/>
              </a:ext>
            </a:extLst>
          </p:cNvPr>
          <p:cNvSpPr/>
          <p:nvPr/>
        </p:nvSpPr>
        <p:spPr>
          <a:xfrm>
            <a:off x="1541144" y="1062660"/>
            <a:ext cx="3734980" cy="482491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7.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사용하여 주소지 입력 시 간편하게 입력 가능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44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유효성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216566"/>
            <a:ext cx="42357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클라이언트로 부터 받아오는 데이터는 사용자 이름 부터 전화번호 까지 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각 필드에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어노테이션을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붙혀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정규표현식을 만족하는 데이터만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통과하게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형식에 만족하지 않는 데이터를 보낼 시 컨트롤러로 데이터를 보내지 않고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선에서 차단한다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9A805-3952-81B1-FD89-489777BA2874}"/>
              </a:ext>
            </a:extLst>
          </p:cNvPr>
          <p:cNvSpPr txBox="1"/>
          <p:nvPr/>
        </p:nvSpPr>
        <p:spPr>
          <a:xfrm>
            <a:off x="5890625" y="537117"/>
            <a:ext cx="6096000" cy="5786199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pk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힣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2,5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min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max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z0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6,12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아이디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특문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한글 제외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6~12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"^.*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^.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8,15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])(?=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!@#$%^&amp;+=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암호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숫문특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포함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8~15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힣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z0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4,20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닉네임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특문 제외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4~20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주소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상세 주소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z0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+@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+\\.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com|org|net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이메일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나이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성별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3,4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전화번호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권한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Y,N,B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DB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완전 삭제 대신 값이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Y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비활성화 처리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추후 계정 복구를 위함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고유번호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난수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7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rgbClr val="00356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 의도</a:t>
            </a:r>
            <a:endParaRPr lang="ko-KR" altLang="en-US" sz="3600" spc="-300" dirty="0">
              <a:solidFill>
                <a:srgbClr val="00356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71962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3204118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37117" y="1876375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solidFill>
                  <a:srgbClr val="4DAC27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endParaRPr lang="ko-KR" altLang="en-US" sz="5400" b="1" dirty="0">
              <a:solidFill>
                <a:srgbClr val="4DAC27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6679580" y="1360449"/>
            <a:ext cx="4975303" cy="48730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36181" y="3423902"/>
            <a:ext cx="5558883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'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책 덮은 대한민국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'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 </a:t>
            </a:r>
            <a:endParaRPr lang="en-US" altLang="ko-KR" sz="1400" b="0" i="0" dirty="0">
              <a:solidFill>
                <a:srgbClr val="212121"/>
              </a:solidFill>
              <a:effectLst/>
              <a:latin typeface="카카오 Regular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통계청에 따르면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 연평균 독서량은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2011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년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18.8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권에서 지난해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8.8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권으로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년 새 절반 이하로 급격히 감소했다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같은 기간 전체 연령대 중 가장 큰 감소폭이다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지난해 기준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 독서량은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30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(9.8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), 40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(9.0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)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보다 낮은 것으로 집계됐습니다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통상적으로 연령대가 낮을수록 책을 많이 읽는 것이 일반적이지만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대는 독서량이 크게 줄면서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2019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년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30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대에게 </a:t>
            </a:r>
            <a:r>
              <a:rPr lang="ko-KR" altLang="en-US" sz="1400" b="0" i="0" dirty="0" err="1">
                <a:solidFill>
                  <a:srgbClr val="212121"/>
                </a:solidFill>
                <a:effectLst/>
                <a:latin typeface="카카오 Regular"/>
              </a:rPr>
              <a:t>따라잡힌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 데 이어 지난해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40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대에게도 뒤처졌다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같은 기간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(13~19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세 기준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)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연평균 독서량은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22.2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권에서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13.1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권으로 줄어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대에 이어 전 연령대 중 두 번째로 큰 감소폭을 보였다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스마트폰 이용 시간이 긴 젊은 층을 중심으로 독서량 감소세가 두드러진 것으로 분석됩니다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</a:t>
            </a:r>
            <a:endParaRPr lang="en-US" altLang="ko-KR" sz="14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028" name="Picture 4" descr="책 덮은 대한민국, 당신은?…1년간 단 한권도 안읽은 성인 53% - 매일경제">
            <a:extLst>
              <a:ext uri="{FF2B5EF4-FFF2-40B4-BE49-F238E27FC236}">
                <a16:creationId xmlns:a16="http://schemas.microsoft.com/office/drawing/2014/main" id="{9A4C982B-C147-46FC-88EC-FA19C237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580" y="2338040"/>
            <a:ext cx="4975303" cy="262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3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유일성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83591" y="1074234"/>
            <a:ext cx="42357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클라이언트가 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중복 검사 요청을 했을 때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실행되는 메서드들 입니다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아이디와 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이메일의 존재여부를 파악해서 존재하지 않을 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값을 보내줘서 클라이언트에서는 인증되었다는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메시지를 띄워줍니다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중복 검사 메서드는 이메일 인증을 추가로 진행하기 위해 인증코드를 보내주는 메서드를 추가했다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해당 메서드가 실행되면 테이블에 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또한 저장됩니다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시 이메일 중복 검사만 하고 이메일 인증을 하지 않을 경우 이메일과 인증코드가 지속적으로 저장되어 테이블에 같은 이메일의 다른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 데이터가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여러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 존재하는 문제가 있었습니다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인증코드를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보낼 때 이메일에 해당하는 튜플을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먼저 삭제한 다음 테이블에 저장해서 이메일 당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튜플만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남을 수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있도록 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3201" y="1022599"/>
            <a:ext cx="6588799" cy="57861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idDuplicateValidation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isEmpty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nicknameDuplicateValidation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nickname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byUserNickname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isEmpty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emailDuplicateValidation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email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isEmpty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emailService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49538" y="5177642"/>
            <a:ext cx="3978233" cy="380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57605" y="5698246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삭제 후 보내기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652655" y="1246909"/>
            <a:ext cx="4619501" cy="1199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05776" y="1569614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아이디 중복 여부 검증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2654" y="2446317"/>
            <a:ext cx="5735782" cy="1225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05776" y="2794891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닉네임 중복 여부 검증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652654" y="3740936"/>
            <a:ext cx="5735782" cy="2921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90265" y="4057865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중복 여부 검증</a:t>
            </a:r>
          </a:p>
        </p:txBody>
      </p:sp>
    </p:spTree>
    <p:extLst>
      <p:ext uri="{BB962C8B-B14F-4D97-AF65-F5344CB8AC3E}">
        <p14:creationId xmlns:p14="http://schemas.microsoft.com/office/powerpoint/2010/main" val="55645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유일성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216566"/>
            <a:ext cx="4235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중복 검사를 수행하지 않고도 서버로 데이터를 전송할 수 있지만 컬럼의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속성 때문에 중복되는 데이터가 있다면 데이터는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영속되지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진행하는 중복 검사는 결과적으로 엔티티에서 유니크 속성을 지니는 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영속되기 위한  절차이다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37CC1-43FD-C1BE-242B-6B95C863B819}"/>
              </a:ext>
            </a:extLst>
          </p:cNvPr>
          <p:cNvSpPr txBox="1"/>
          <p:nvPr/>
        </p:nvSpPr>
        <p:spPr>
          <a:xfrm>
            <a:off x="5980386" y="152400"/>
            <a:ext cx="6211614" cy="6709529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@Id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@GeneratedValue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strategy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GenerationType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pk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이름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암호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아이디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닉네임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주소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상세 주소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이메일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나이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성별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전화번호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권한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DB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완전 삭제 대신 값이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비활성화 처리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추후 계정 복구를 위함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고유번호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난수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9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517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인증 코드 보내기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216566"/>
            <a:ext cx="44451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JavaMailSender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인터페이스의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MimeMessage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,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MimeMessageHelper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클래스를 활용하여 이메일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전송을 진행합니다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matcherIdAndEmail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메서드에서 매개변수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email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해당하는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리턴 해줍니다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makeVerification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메서드에서 인증코드를 생성하고 난수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자리를 리턴 해줍니다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보내는 사람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받는 사람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제목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텍스트 내용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(HTML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보내기도 가능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을 설정할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수 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문에서 에러 발생하지 않을 시 사용자가 입력한 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생성한 인증코드를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저장합니다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메일 전송 성공 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인증 코드와 이메일을 저장하는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테이블에 저장합니다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D0E6E-706D-A31F-129C-768D8731D021}"/>
              </a:ext>
            </a:extLst>
          </p:cNvPr>
          <p:cNvSpPr txBox="1"/>
          <p:nvPr/>
        </p:nvSpPr>
        <p:spPr>
          <a:xfrm>
            <a:off x="5628904" y="893381"/>
            <a:ext cx="6410696" cy="532453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@Async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javaMailSender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matchedId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matcherIdAndEmail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이메일에 해당하는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makeVerificationCode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인증번호 만들기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EmailHtml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verificationCodeHTML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matchedId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MimeMessageHelper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MimeMessageHelper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"EUC-KR"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setFrom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"ploi2580@gmail.com"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수신자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setSubject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인증코드 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제목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내용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javaMailSender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메일을 성공적으로 발송했습니다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MessagingException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발송을 실패했습니다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UnsupportedEncodingException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RuntimeException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25068" y="2113808"/>
            <a:ext cx="3093302" cy="831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53782" y="2390944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DTO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빌드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08913" y="3224411"/>
            <a:ext cx="5535880" cy="1118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24159" y="3891181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config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설정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008914" y="4830313"/>
            <a:ext cx="5535880" cy="477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95509" y="4921193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메시징 관련 예외처리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08914" y="5361338"/>
            <a:ext cx="5593278" cy="477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95508" y="5433703"/>
            <a:ext cx="2449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전송할 이메일 데이터가 주어진 인코딩 형식에서 벗어날 때</a:t>
            </a:r>
          </a:p>
        </p:txBody>
      </p:sp>
    </p:spTree>
    <p:extLst>
      <p:ext uri="{BB962C8B-B14F-4D97-AF65-F5344CB8AC3E}">
        <p14:creationId xmlns:p14="http://schemas.microsoft.com/office/powerpoint/2010/main" val="58693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38696" y="1197088"/>
            <a:ext cx="4445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코드를 보낼 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인증 코드와 이메일을 저장한다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이메일과 인증코드를 가져오고 이메일 값과 일치하는 인증코드를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가져온다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200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보내고 클라이언트 응답에서 계정 상태를 활성화 시켜준다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플래그 값 설정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기본값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null)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엔티티에서 해당 플래그는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NotNull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설정이 되어있기 때문에 이메일 인증이 되지 않을 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UnsatisfiedDependencyException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발생되고 회원 가입 데이터가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영속되지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일치하지 않으면 예외를 발생시켜 클라이언트에 전송하여 오류처리를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인증이 완료된 후의 테이블에 남아있는 인증코드는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가비지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값이므로 삭제 처리를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81731A-2190-81C3-4FB4-CEE380315959}"/>
              </a:ext>
            </a:extLst>
          </p:cNvPr>
          <p:cNvGrpSpPr/>
          <p:nvPr/>
        </p:nvGrpSpPr>
        <p:grpSpPr>
          <a:xfrm>
            <a:off x="5112730" y="1548360"/>
            <a:ext cx="6812397" cy="2708434"/>
            <a:chOff x="5170110" y="2275473"/>
            <a:chExt cx="6812397" cy="27084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C9A805-3952-81B1-FD89-489777BA2874}"/>
                </a:ext>
              </a:extLst>
            </p:cNvPr>
            <p:cNvSpPr txBox="1"/>
            <p:nvPr/>
          </p:nvSpPr>
          <p:spPr>
            <a:xfrm>
              <a:off x="5170110" y="2275473"/>
              <a:ext cx="6812397" cy="2708434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@Override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@Transactional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public </a:t>
              </a:r>
              <a:r>
                <a:rPr kumimoji="0" lang="en-US" altLang="ko-KR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boolean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emailAuthentication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throws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AuthenticationFailedException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String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verificationCode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=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emailRepository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findByUserEmail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getVerificationCode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if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verificationCode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equals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getVerificationCode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{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log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info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"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이메일 인증에 성공했습니다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emailRepository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deleteByUserEmail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return true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}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else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throw new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AuthenticationFailedException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"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인증번호가 일치하지 않습니다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}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}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79B6D09-0361-DF7B-E1D3-D9BAD67EA491}"/>
                </a:ext>
              </a:extLst>
            </p:cNvPr>
            <p:cNvSpPr/>
            <p:nvPr/>
          </p:nvSpPr>
          <p:spPr>
            <a:xfrm>
              <a:off x="5420299" y="3696374"/>
              <a:ext cx="5827923" cy="3247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311BE1-4B8C-6BA0-B2C1-0FD72F6C3162}"/>
                </a:ext>
              </a:extLst>
            </p:cNvPr>
            <p:cNvSpPr txBox="1"/>
            <p:nvPr/>
          </p:nvSpPr>
          <p:spPr>
            <a:xfrm>
              <a:off x="9180091" y="3744157"/>
              <a:ext cx="1935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DB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에서 인증코드 삭제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34FEF5-FFE4-F7C0-620D-04CEDBCAE046}"/>
                </a:ext>
              </a:extLst>
            </p:cNvPr>
            <p:cNvSpPr/>
            <p:nvPr/>
          </p:nvSpPr>
          <p:spPr>
            <a:xfrm>
              <a:off x="5343180" y="3161626"/>
              <a:ext cx="5321147" cy="3002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BBE143-68F9-935C-8581-64B9D02E5645}"/>
                </a:ext>
              </a:extLst>
            </p:cNvPr>
            <p:cNvSpPr txBox="1"/>
            <p:nvPr/>
          </p:nvSpPr>
          <p:spPr>
            <a:xfrm>
              <a:off x="9014946" y="3173231"/>
              <a:ext cx="1935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인증 코드 일치 시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67B5E4-CF28-283F-2D2B-99446451992E}"/>
              </a:ext>
            </a:extLst>
          </p:cNvPr>
          <p:cNvSpPr txBox="1"/>
          <p:nvPr/>
        </p:nvSpPr>
        <p:spPr>
          <a:xfrm>
            <a:off x="5112730" y="4588949"/>
            <a:ext cx="6812396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E06C75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04A0B-C095-33D8-14C8-D396D814C8AC}"/>
              </a:ext>
            </a:extLst>
          </p:cNvPr>
          <p:cNvSpPr/>
          <p:nvPr/>
        </p:nvSpPr>
        <p:spPr>
          <a:xfrm>
            <a:off x="5285800" y="4714944"/>
            <a:ext cx="5827923" cy="419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7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2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고유코드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35971" y="1808602"/>
            <a:ext cx="44451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토큰에는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HttpOnly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속성을 주지 않고 스크립트로 접근을 가능하게 하여 사용자의 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닉네임을 어느 서비스에서도 사용할 수 있도록 하는 역할을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수행한다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매우 낮은 확률로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있는 고유 코드와 동일하게 생성될 수도 있기 때문에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Entity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컬럼 속성을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지정해서 중복 되지 않도록 진행했다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토큰에는 민감한 정보를 담지 않아야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나 유저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담아서 사용할 경우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토큰이 탈취당했을 때 정보가 유출될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난수로 생성된 고유코드를 활용한다면 탈취 당하더라도 개인정보를 유출하지 않으므로 보안성을 강화했다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9A805-3952-81B1-FD89-489777BA2874}"/>
              </a:ext>
            </a:extLst>
          </p:cNvPr>
          <p:cNvSpPr txBox="1"/>
          <p:nvPr/>
        </p:nvSpPr>
        <p:spPr>
          <a:xfrm>
            <a:off x="5824723" y="2584392"/>
            <a:ext cx="6096000" cy="138499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StringBuilder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new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StringBuilder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for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++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append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Math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floor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Math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random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*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setUserNumber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toString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9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암호 인코딩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24993" y="1768846"/>
            <a:ext cx="44451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프로토콜을 사용한다면 보안 공격을 당하더라도 데이터는 강력한 암호화가 되어 있기 때문에 암호 해독하기 힘들다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통신을 진행 할 경우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CSRF, XSS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공격에 데이터가 그대로 노출되어 지기 때문에 암호를 해시화 하는 단방향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비대칭키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인코딩 종류인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방식을 적용했다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하지만 해시함수로 만들어진 문자열 조합을 저장한 레인보우 테이블을 사용한 공격에 약점이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암호화에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salt(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랜덤 문자열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추가해서 더욱 강력한 암호 인코딩을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9A805-3952-81B1-FD89-489777BA2874}"/>
              </a:ext>
            </a:extLst>
          </p:cNvPr>
          <p:cNvSpPr txBox="1"/>
          <p:nvPr/>
        </p:nvSpPr>
        <p:spPr>
          <a:xfrm>
            <a:off x="5837080" y="2290427"/>
            <a:ext cx="6096000" cy="46166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setPassword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hashpw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getPassword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gensalt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F6F32E-3130-502F-E8AA-155A314D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67180"/>
            <a:ext cx="4861691" cy="25730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3F07428-E17A-A944-D8B9-E1512EA03734}"/>
              </a:ext>
            </a:extLst>
          </p:cNvPr>
          <p:cNvCxnSpPr>
            <a:cxnSpLocks/>
          </p:cNvCxnSpPr>
          <p:nvPr/>
        </p:nvCxnSpPr>
        <p:spPr>
          <a:xfrm>
            <a:off x="8575589" y="3138616"/>
            <a:ext cx="0" cy="100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DC468D-4502-EB82-A1A1-DAE726374E96}"/>
              </a:ext>
            </a:extLst>
          </p:cNvPr>
          <p:cNvSpPr txBox="1"/>
          <p:nvPr/>
        </p:nvSpPr>
        <p:spPr>
          <a:xfrm>
            <a:off x="9144000" y="3454399"/>
            <a:ext cx="138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암호화 결과</a:t>
            </a:r>
          </a:p>
        </p:txBody>
      </p:sp>
    </p:spTree>
    <p:extLst>
      <p:ext uri="{BB962C8B-B14F-4D97-AF65-F5344CB8AC3E}">
        <p14:creationId xmlns:p14="http://schemas.microsoft.com/office/powerpoint/2010/main" val="39813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0639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lang="ko-KR" altLang="en-US" sz="4400" b="1" dirty="0">
                <a:solidFill>
                  <a:prstClr val="white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로그아웃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3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85715" y="119085"/>
            <a:ext cx="70280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09261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0" y="855204"/>
            <a:ext cx="50088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아이디와 암호를 받아와서 입력한 아이디가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존재한다면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checkpw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메서드로 입력한 암호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plainText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와 저장된 암호를 비교한다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페이지와 유저 페이지를 완전히 분리하기 위해 일반 유저만 로그인할 수 있도록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role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“USER”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로그인 되게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관리자는 관리자 페이지에서만 로그인 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계정이 활성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(N)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때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발급하여 클라이언트에 넘겨줘서 로그인 처리를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( 200 status, true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계정이 휴면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(Y)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사용자에게 휴면 계정임을 알려준다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( 200 status, false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계정이 정지된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(B)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사용자에게 정지된 계정임을 알려준다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(200 status, null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아이디가 존재하지 않거나 암호가 일치하지 않을 때 예외를 발생시킨다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(403 status)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08880" y="444784"/>
            <a:ext cx="7183120" cy="6093976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UnsupportedEncodingException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BCrypt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checkpw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&amp;&amp;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switch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createAccRefTokenIfSignUp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"Y"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휴면 계정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"B"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정지된 계정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계정 상태 유형을 벗어났습니다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UserPasswordNotMatchException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null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53ED62-02AA-B4B5-7650-2208BD59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254" y="2328391"/>
            <a:ext cx="3931746" cy="2002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9E2242-CBA6-A5F9-6A28-0B3E2529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159" y="4415888"/>
            <a:ext cx="2378841" cy="6698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DA99B8-E35E-AA70-12DA-F0BA61D82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159" y="5147421"/>
            <a:ext cx="2378841" cy="6827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B7A2DB-9224-F107-831E-9626F8EDB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492" y="5891798"/>
            <a:ext cx="2373508" cy="6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09261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로그아웃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2135140"/>
            <a:ext cx="50868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부여했다면 로그아웃 에서는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회수를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쿠키 특성 상 같은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key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값의 쿠키가 여러 번 브라우저로 전송되면 가장 나중에 전송된 쿠키의 특성 및 값으로 대체된다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이를 활용하여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엑세스토큰과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 이름인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refreshToken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쿠키를 새로 만들고 만료 기간을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으로 설정하여 보내줌 으로서 브라우저로 전송되자마자 쿠키가 사라지도록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35314" y="1480232"/>
            <a:ext cx="6343135" cy="1569660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logout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String[]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{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35315" y="3500738"/>
            <a:ext cx="6343135" cy="1938992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String[]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setPath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setMaxAge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69527" y="3811979"/>
            <a:ext cx="3705102" cy="127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17451" y="4216476"/>
            <a:ext cx="2449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유효기간을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0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으로 설정하여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토큰을 제거한다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75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548027" y="3434576"/>
            <a:ext cx="6737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 수정  및  </a:t>
            </a:r>
            <a:r>
              <a:rPr kumimoji="0" lang="ko-KR" altLang="en-US" sz="44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조회 </a:t>
            </a:r>
            <a:r>
              <a:rPr kumimoji="0" lang="en-US" altLang="ko-KR" sz="44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44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취소</a:t>
            </a:r>
            <a:endParaRPr kumimoji="0" lang="ko-KR" altLang="en-US" sz="44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5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rgbClr val="00356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 의도</a:t>
            </a:r>
            <a:endParaRPr lang="ko-KR" altLang="en-US" sz="3600" spc="-300" dirty="0">
              <a:solidFill>
                <a:srgbClr val="00356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71962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3204118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37117" y="1876375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solidFill>
                  <a:srgbClr val="4DAC27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endParaRPr lang="ko-KR" altLang="en-US" sz="5400" b="1" dirty="0">
              <a:solidFill>
                <a:srgbClr val="4DAC27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6679580" y="1360449"/>
            <a:ext cx="4975303" cy="48730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3675986"/>
            <a:ext cx="5371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이에 경각심을 가짐과 동시에 독서가 주는 좋은 효과와 장점들을 깨닫게 되면서 도서 구매 사이트를 우리의 파이널 프로젝트로 만들어 보면 좋겠다는 생각이 들었습니다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16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프로젝트 명은 책을 의미하는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‘Book’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 여행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항해를 의미하는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‘Voyage’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결합해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‘BookVoyage’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결정했습니다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3" name="그림 2" descr="나무, 사람, 야외, 의류이(가) 표시된 사진&#10;&#10;자동 생성된 설명">
            <a:extLst>
              <a:ext uri="{FF2B5EF4-FFF2-40B4-BE49-F238E27FC236}">
                <a16:creationId xmlns:a16="http://schemas.microsoft.com/office/drawing/2014/main" id="{2629051C-5157-BAE5-FAD4-C1CB7A167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79" y="1360449"/>
            <a:ext cx="4975303" cy="48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0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구조도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977244"/>
            <a:ext cx="42357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페이지는 접근 전 암호를 인증한 후에 접근할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들어가는 경우를 생각해서 암호 입력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각각 접근할 수 있는 버튼이 있는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조회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수정 페이지는 싱글 페이지로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위의 방식으로 진행할 경우 주문 조회 페이지에서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뒤로가기를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누를 시 암호 입력 페이지로 되돌아 가지기 때문에 추후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리팩토링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진행 예정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22" y="2135112"/>
            <a:ext cx="6071672" cy="24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8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57A3EB-3C91-C7EC-A524-A4AEC211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93" y="1728640"/>
            <a:ext cx="3612139" cy="2915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279259-3B03-0A88-CAFC-E4C817036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834" y="1201567"/>
            <a:ext cx="2368959" cy="2132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EF14DF-8B4C-2177-3EC5-2ADB84A5B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938" y="3500738"/>
            <a:ext cx="2368959" cy="21556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5A7257-BD84-0854-BBEF-4AC1F4A8A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2404" y="3484986"/>
            <a:ext cx="2397729" cy="2187197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4984423" y="3015865"/>
            <a:ext cx="1641513" cy="8262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5E4B2-D885-3293-91BE-D81006A861AC}"/>
              </a:ext>
            </a:extLst>
          </p:cNvPr>
          <p:cNvSpPr txBox="1"/>
          <p:nvPr/>
        </p:nvSpPr>
        <p:spPr>
          <a:xfrm>
            <a:off x="5017021" y="2547063"/>
            <a:ext cx="253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암호 일치 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51472-E19F-7DDB-7DFF-B192A965BC69}"/>
              </a:ext>
            </a:extLst>
          </p:cNvPr>
          <p:cNvSpPr txBox="1"/>
          <p:nvPr/>
        </p:nvSpPr>
        <p:spPr>
          <a:xfrm>
            <a:off x="1287272" y="5420100"/>
            <a:ext cx="349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하나의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컴포넌트로 구성</a:t>
            </a:r>
          </a:p>
        </p:txBody>
      </p:sp>
    </p:spTree>
    <p:extLst>
      <p:ext uri="{BB962C8B-B14F-4D97-AF65-F5344CB8AC3E}">
        <p14:creationId xmlns:p14="http://schemas.microsoft.com/office/powerpoint/2010/main" val="12028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279259-3B03-0A88-CAFC-E4C81703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28" y="2050954"/>
            <a:ext cx="3059383" cy="2754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5143052" y="3014916"/>
            <a:ext cx="1641513" cy="8262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2E76EF-6774-9E00-D6B4-8E178121B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316" y="882392"/>
            <a:ext cx="3789963" cy="51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EF14DF-8B4C-2177-3EC5-2ADB84A5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02" y="1923493"/>
            <a:ext cx="3431943" cy="312298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4984423" y="3015865"/>
            <a:ext cx="1641513" cy="8262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B6152DC-8DA3-81CC-806B-7B3C2EB20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414" y="1060372"/>
            <a:ext cx="4494814" cy="47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EF14DF-8B4C-2177-3EC5-2ADB84A5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2" y="1939245"/>
            <a:ext cx="3431943" cy="31229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489" y="1414280"/>
            <a:ext cx="6167798" cy="2221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89" y="4652002"/>
            <a:ext cx="6167798" cy="1828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6989898" y="429819"/>
            <a:ext cx="3734980" cy="7689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내역이 존재하지 않으면 다음 화면을 띄운다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5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6989898" y="3759241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내역이 존재하면 다음 화면을 띄운다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4550879" y="3218632"/>
            <a:ext cx="845923" cy="5642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1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96" y="920349"/>
            <a:ext cx="6167798" cy="1828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10" y="1664462"/>
            <a:ext cx="4407937" cy="5093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7877514" y="572343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내역의 주문번호 클릭 시 상세 주문 내역을 보여준다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07099" y="4568022"/>
            <a:ext cx="4181475" cy="1498301"/>
            <a:chOff x="881527" y="4365121"/>
            <a:chExt cx="4181475" cy="14983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527" y="4365121"/>
              <a:ext cx="4181475" cy="149542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474721" y="5149744"/>
              <a:ext cx="1487276" cy="7136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22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1094750" y="3500738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배송 상태가 주문 완료나 배송 준비중일 때 취소가 가능하다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위로 굽은 화살표 9"/>
          <p:cNvSpPr/>
          <p:nvPr/>
        </p:nvSpPr>
        <p:spPr>
          <a:xfrm rot="5400000">
            <a:off x="6223031" y="3053137"/>
            <a:ext cx="772101" cy="751722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62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09261"/>
            <a:ext cx="4424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재입력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24993" y="1300135"/>
            <a:ext cx="42357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Service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단에서 사용자 고유 코드를 받으면 고유 코드와 매핑되는 데이터들을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가져옵니다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데이터가 존재한다면 로그인과 마찬가지로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checkpw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메서드로 입력한 암호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(plaintext)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와 저장된 암호를 비교합니다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또는 암호가 다를 경우 예외 처리를 진행합니다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5380" y="1300135"/>
            <a:ext cx="6096000" cy="4401205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myInfoAuth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BCrypt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checkpw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회원정보 열람 인증 성공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휴면 계정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UserPasswordNotMatchException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39121" y="2790701"/>
            <a:ext cx="4155956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41337" y="2541319"/>
            <a:ext cx="4239491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80828" y="2499894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유저가 존재할 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43956" y="2790701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암호가 일치할 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89177" y="3099460"/>
            <a:ext cx="3242303" cy="282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68025" y="3085041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계정이 활성 상태일 때</a:t>
            </a:r>
          </a:p>
        </p:txBody>
      </p:sp>
    </p:spTree>
    <p:extLst>
      <p:ext uri="{BB962C8B-B14F-4D97-AF65-F5344CB8AC3E}">
        <p14:creationId xmlns:p14="http://schemas.microsoft.com/office/powerpoint/2010/main" val="317396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37117" y="1318022"/>
            <a:ext cx="46003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정보를 변경할 때 데이터가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거쳐서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MemberService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이동하기 때문에 유효성 검사를 자동적으로 실시하게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데이터를 전송하면 사용자 고유 코드와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매핑되는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회원 데이터를 불러옵니다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정보가 존재한다면 회원 정보 변경 메서드를 실행합니다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토큰엔 사용자 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닉네임이 존재한다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변경이 성공했을 때 클라이언트에서 변경된 이름과 닉네임을 바로 사용할 수 있도록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다시 생성한 후 전송합니다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회원정보가 존재하지 않을 때 예외처리를 진행하여 사용자에게 재요청을 할 수 있도록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B33E7-FC3E-2BD2-6E8C-E84F593760EB}"/>
              </a:ext>
            </a:extLst>
          </p:cNvPr>
          <p:cNvSpPr txBox="1"/>
          <p:nvPr/>
        </p:nvSpPr>
        <p:spPr>
          <a:xfrm>
            <a:off x="5726382" y="-7367"/>
            <a:ext cx="6465618" cy="6863417"/>
          </a:xfrm>
          <a:prstGeom prst="rect">
            <a:avLst/>
          </a:prstGeom>
          <a:solidFill>
            <a:srgbClr val="0035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modifyInfo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updateMyInfo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 수정에 성공했습니다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String[]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                          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"error {}"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InvalidDataAccessApiUsageException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 수정에 실패했습니다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80166" y="1710047"/>
            <a:ext cx="2576946" cy="1520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49514" y="1900053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회원 정보 수정 메서드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80166" y="3500738"/>
            <a:ext cx="6111834" cy="1558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59191" y="5222474"/>
            <a:ext cx="28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변경된 정보를 엑세스 토큰에 입력 후 클라이언트로 전송</a:t>
            </a:r>
          </a:p>
        </p:txBody>
      </p:sp>
    </p:spTree>
    <p:extLst>
      <p:ext uri="{BB962C8B-B14F-4D97-AF65-F5344CB8AC3E}">
        <p14:creationId xmlns:p14="http://schemas.microsoft.com/office/powerpoint/2010/main" val="21838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정보 수정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쿼리문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38978" y="1413063"/>
            <a:ext cx="4730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아이디와 이메일은 변경되면 안되기 때문에 프론트 단에선 입력을 방지하도록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만약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프론트단에서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받아온 상태에서 데이터를 수정하고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포함한 데이터를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JPARepository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save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메서드에 입력하면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인식하여 해당 데이터는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insert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 되지 않고 해당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데이터를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시키게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Save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메서드를 사용했을 때 만약 유저가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와 필드 값을 모두 알고 있다면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창을 통해 변경된 아이디와 이메일을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통해 전송할 경우 기존 데이터가 변경될 우려가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이를 방지하고자 쿼리문을 통해 변경할 수 있는 컬럼만 작성하여 문제점을 해결했습니다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A2315-4ECB-A50E-092A-39EFBCE11D54}"/>
              </a:ext>
            </a:extLst>
          </p:cNvPr>
          <p:cNvSpPr txBox="1"/>
          <p:nvPr/>
        </p:nvSpPr>
        <p:spPr>
          <a:xfrm>
            <a:off x="6683815" y="1413063"/>
            <a:ext cx="4517241" cy="3016210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set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=:username,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=:nickname,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=:gender,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timeBaseEntity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"where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updateMyInfo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"nickname"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"userAddress"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"userDetailAddress"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"gender"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"userTel"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8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조회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3895" y="970548"/>
            <a:ext cx="55572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사용자의 고유코드를 통해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데이터를 불러온다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데이터가 존재할 때 불러온 데이터 중에서 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id(pk)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불러온다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1:n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연관관계로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매핑시켰다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참조하게 되고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값이 되고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해당하는 모든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데이터들을 불러올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Spring boot JPA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활용해 메서드 이름을 멤버 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해당하는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데이터들을 주문 번호 내림차순으로 가져오기 위해 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findAllByMemberEntityIdOrderByOrderNumberDesc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명명하였다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주문이 존재한다면 엔티티를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변환하여 클라이언트에 전송하고 주문이 존재하지 않는다면 예외처리를 진행하여 프론트 단에서는 주문 내역이 존재하지 않는 다는 뷰를 보여준다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96000" y="970548"/>
            <a:ext cx="6096000" cy="3785652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showAllOrders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allByMemberEntityId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findAllByMemberEntityIdOrderByOrderNumberDesc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allByMemberEntityId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내역이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allByMemberEntityId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회원이 주문한 내역이 없습니다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8D0159-54EF-A29E-7CAD-A60EE09D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16774"/>
            <a:ext cx="6054913" cy="11193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353299" y="3230088"/>
            <a:ext cx="3835730" cy="296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8611" y="3526971"/>
            <a:ext cx="4383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유저에 해당하는 주문 내역들을 리턴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80862" y="2627228"/>
            <a:ext cx="4383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유저에 해당하는 주문 내역이 존재할 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53299" y="2669514"/>
            <a:ext cx="2327563" cy="193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46421" y="1733797"/>
            <a:ext cx="5904492" cy="795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2128" y="1770026"/>
            <a:ext cx="438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유저가 존재할 때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유저에 해당하는 주문 내역 가져오기</a:t>
            </a:r>
          </a:p>
        </p:txBody>
      </p:sp>
    </p:spTree>
    <p:extLst>
      <p:ext uri="{BB962C8B-B14F-4D97-AF65-F5344CB8AC3E}">
        <p14:creationId xmlns:p14="http://schemas.microsoft.com/office/powerpoint/2010/main" val="14802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B5B562C5-7131-4A79-A244-FF89CD541257}"/>
              </a:ext>
            </a:extLst>
          </p:cNvPr>
          <p:cNvSpPr/>
          <p:nvPr/>
        </p:nvSpPr>
        <p:spPr>
          <a:xfrm>
            <a:off x="1201479" y="1616513"/>
            <a:ext cx="9789042" cy="21272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D0228-8259-4285-8CC6-BCAD074608A9}"/>
              </a:ext>
            </a:extLst>
          </p:cNvPr>
          <p:cNvSpPr txBox="1"/>
          <p:nvPr/>
        </p:nvSpPr>
        <p:spPr>
          <a:xfrm>
            <a:off x="5152474" y="2031758"/>
            <a:ext cx="1887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석</a:t>
            </a:r>
            <a:r>
              <a:rPr lang="en-US" altLang="ko-KR" sz="4800" spc="-3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조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기획 의도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6D2F0D1-D623-47EE-AE87-69A55391E5F8}"/>
              </a:ext>
            </a:extLst>
          </p:cNvPr>
          <p:cNvSpPr/>
          <p:nvPr/>
        </p:nvSpPr>
        <p:spPr>
          <a:xfrm>
            <a:off x="1201479" y="3743766"/>
            <a:ext cx="9789042" cy="2127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62E273-F1FA-418F-A399-7D0DA8273623}"/>
              </a:ext>
            </a:extLst>
          </p:cNvPr>
          <p:cNvSpPr txBox="1"/>
          <p:nvPr/>
        </p:nvSpPr>
        <p:spPr>
          <a:xfrm>
            <a:off x="2393732" y="2812740"/>
            <a:ext cx="77253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err="1">
                <a:solidFill>
                  <a:srgbClr val="515151"/>
                </a:solidFill>
              </a:rPr>
              <a:t>BookVoyage</a:t>
            </a:r>
            <a:endParaRPr lang="ko-KR" altLang="en-US" sz="11500" b="1" dirty="0">
              <a:solidFill>
                <a:srgbClr val="51515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EA3440-AA0A-4B93-B0AD-9B51B982F66F}"/>
              </a:ext>
            </a:extLst>
          </p:cNvPr>
          <p:cNvSpPr txBox="1"/>
          <p:nvPr/>
        </p:nvSpPr>
        <p:spPr>
          <a:xfrm>
            <a:off x="3882897" y="4624773"/>
            <a:ext cx="4426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파이널 프로젝트</a:t>
            </a:r>
          </a:p>
        </p:txBody>
      </p:sp>
    </p:spTree>
    <p:extLst>
      <p:ext uri="{BB962C8B-B14F-4D97-AF65-F5344CB8AC3E}">
        <p14:creationId xmlns:p14="http://schemas.microsoft.com/office/powerpoint/2010/main" val="9500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상세 조회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968972"/>
            <a:ext cx="51980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사용자의 고유코드와 주문 번호가 일치하는 데이터를 리턴해주는 것이 기본 로직이다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프론트 단에서는 주문 상세보기를 눌렀을 때 주문번호와 유저 고유 코드를 주문 상세 페이지에 전달하고자 쿼리스트링을 이용하여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order?orderNumber=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번호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링크를 만들어 페이지로 이동시켰다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urlSearchParam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메서드로 주문 번호를 가져오고 주문 번호를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통해 보내도록 하였다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모든 유저는 같은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권한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(USER)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을 가지기 때문에 시큐리티에서는 유저들을 구분짓지 못한다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만약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유저가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유저의 주문 번호를 알고 있고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입력한다면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유저의 주문 정보가 나오는 문제가 있었다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탈취하기 어려운 리프레쉬 토큰에서 추출한 사용자 고유 코드를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활용해 주문 정보에 담겨있는 사용자 고유 코드와 일치해야만 주문 상세 정보를 클라이언트에 전송하게 하였다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데이터의 고유 코드와 토큰의 고유 코드가 일치하지 않거나 주문이 존재하지 않으면 예외처리를 진행했다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22911" y="584594"/>
            <a:ext cx="6736894" cy="6247864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OrderDetailDTO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showMyOrderDetail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Cookie[]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ignore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userNumberFromToken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userNumberFromToken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OrderDetailDTO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getOrderDetailDTO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UnauthorizedAccessException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잘못된 접근입니다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상품이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69527" y="1246910"/>
            <a:ext cx="3051959" cy="2550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5985" y="1695285"/>
            <a:ext cx="4383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리프레쉬 토큰 가져오기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69527" y="3837446"/>
            <a:ext cx="6210796" cy="670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02218" y="3821581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주문이 존재할 때 주문의 유저 고유코드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속 고유코드 가져옴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69527" y="4523512"/>
            <a:ext cx="6210796" cy="1389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42788" y="4552502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두 코드가 일치할 때만 주문 상세 내역 리턴</a:t>
            </a:r>
          </a:p>
        </p:txBody>
      </p:sp>
    </p:spTree>
    <p:extLst>
      <p:ext uri="{BB962C8B-B14F-4D97-AF65-F5344CB8AC3E}">
        <p14:creationId xmlns:p14="http://schemas.microsoft.com/office/powerpoint/2010/main" val="276754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취소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1761800"/>
            <a:ext cx="51980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사용자는 배송 상태가 주문 완료 이거나 배송 준비중일 때 주문을 취소할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 간 연관 관계는 주문 테이블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상품 테이블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1 : 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관계입니다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주문 상품 테이블의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참조하고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그러므로 주문 데이터를 삭제할 때 주문 상품 테이블 데이터를 먼저 삭제하고 나서 진행해야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환불기능은 테스트 결제 모듈이기 때문에 구현할 수 없었습니다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실제 결제한 금액을 돌려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받을려면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PG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사에 등록하고 금액을 지불해야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42788" y="4552502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두 코드가 일치할 때만 주문 상세 내역 리턴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50775" y="1761800"/>
            <a:ext cx="6745841" cy="3785652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cancelOrder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완료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||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준비중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deleteAllByOrderEntityId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주문을 삭제하는 도중 에러가 발생했습니다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찾으시는 주문이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767DFD-FBE7-A367-6E5B-553DFFDD66A3}"/>
              </a:ext>
            </a:extLst>
          </p:cNvPr>
          <p:cNvSpPr/>
          <p:nvPr/>
        </p:nvSpPr>
        <p:spPr>
          <a:xfrm>
            <a:off x="5714319" y="2667759"/>
            <a:ext cx="6325281" cy="416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02B5AC-A0EF-516C-417B-0C9B96F15C33}"/>
              </a:ext>
            </a:extLst>
          </p:cNvPr>
          <p:cNvSpPr/>
          <p:nvPr/>
        </p:nvSpPr>
        <p:spPr>
          <a:xfrm>
            <a:off x="5816041" y="3429000"/>
            <a:ext cx="4983059" cy="649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17EAE-DE89-7D21-3043-494E4BCEC4D9}"/>
              </a:ext>
            </a:extLst>
          </p:cNvPr>
          <p:cNvSpPr txBox="1"/>
          <p:nvPr/>
        </p:nvSpPr>
        <p:spPr>
          <a:xfrm>
            <a:off x="9009489" y="2753264"/>
            <a:ext cx="3400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테이블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가 참조되었기 때문에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를 불러옴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E6E68-99DB-AD17-B300-08AC3DDABE6B}"/>
              </a:ext>
            </a:extLst>
          </p:cNvPr>
          <p:cNvSpPr txBox="1"/>
          <p:nvPr/>
        </p:nvSpPr>
        <p:spPr>
          <a:xfrm>
            <a:off x="8823695" y="4058025"/>
            <a:ext cx="438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해당 주문의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를 참조하는 모든 주문 상품 삭제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상품 삭제 후 해당 주문 삭제</a:t>
            </a:r>
          </a:p>
        </p:txBody>
      </p:sp>
    </p:spTree>
    <p:extLst>
      <p:ext uri="{BB962C8B-B14F-4D97-AF65-F5344CB8AC3E}">
        <p14:creationId xmlns:p14="http://schemas.microsoft.com/office/powerpoint/2010/main" val="19325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탈퇴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7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회원탈퇴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44843" y="1414275"/>
            <a:ext cx="5202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탈퇴 로직 처리는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member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테이블에서 바로 삭제 하고 탈퇴한 유저의 데이터를 모아두는 테이블에 저장하는 방법과 마이페이지에서 회원 탈퇴를 누르면 바로 탈퇴 되는 것이 아니라 휴면 상태로 변경되어 일정 기간이 지나면 영구 삭제 되는 두 가지 경우를 생각했다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프로젝트에서는 후자의 방법을 선택했고 전자의 방법으로도 구현 진행 예정이다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탈퇴를 진행하게 되면 휴면 계정 상태로 변경되고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14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이전에 로그인을 진행하면 활성 상태로 변경할 수 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14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이후에는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계정을 완전 삭제하기 때문에 복구가 불가능하다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4EB79D6-DC29-D38E-E23D-96685C346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07" y="1067100"/>
            <a:ext cx="54292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26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회원탈퇴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휴면 계정 전환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45338" y="2469686"/>
            <a:ext cx="5202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탈퇴하려는 사용자의 고유 코드에 해당하는 계정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deleteFlag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N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활성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Y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B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정지된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update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쿼리문을 활용하여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변경하고 탈퇴 시간을 기록한다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78377" y="1390388"/>
            <a:ext cx="5251623" cy="3340025"/>
            <a:chOff x="6178377" y="945543"/>
            <a:chExt cx="5251623" cy="3340025"/>
          </a:xfrm>
        </p:grpSpPr>
        <p:sp>
          <p:nvSpPr>
            <p:cNvPr id="11" name="직사각형 10"/>
            <p:cNvSpPr/>
            <p:nvPr/>
          </p:nvSpPr>
          <p:spPr>
            <a:xfrm>
              <a:off x="6178377" y="945543"/>
              <a:ext cx="4604951" cy="1569660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@Override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@Transactional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void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withdrawal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MemberDTO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memberDTO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memberRepository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updateDeleteFlag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   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memberDTO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   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LocalDateTime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now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78377" y="2900573"/>
              <a:ext cx="5251623" cy="1384995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@Modifying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@Query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"update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set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deleteFlag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='Y',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timeBaseEntity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DeletedTime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=: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where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=: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void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updateDeleteFlag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@Param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"userNumber"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LocalDateTime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회원탈퇴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휴면 계정 영구 삭제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0863" y="1476059"/>
            <a:ext cx="520219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@Seheduled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어노테이션의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fixedDelay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속성은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밀리초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단위로 입력해야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시간을 설정해 놓으면 그 시간의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마다 한 번씩 실행되게 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계정이 담길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메서드 안에 선언되면 메서드가 실행될 때 마다 초기화가 되기 때문에 클래스의 멤버 변수로 선언했다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의 하루에 한 번씩 휴면 계정 상태의 데이터를 불러오고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저장한다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하루에 한 번 씩 데이터가 담긴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바탕으로 회원 탈퇴 시의 시간으로 부터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일이 지났을 때 해당하는 계정을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삭제한다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53905" y="1089999"/>
            <a:ext cx="6277232" cy="5478423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@Scheduled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fixedDelay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1000L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deleteDormantAccount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“Y”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@Scheduled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fixedDelay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1000L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dormantAccountManagementScheduler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!=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{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dormantAccount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Timestamp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dormantAccount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getTimeBaseEntity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getDeletedTime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System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currentTimeMillis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twoWeeks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1000L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twoWeeks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deleteByUserNumber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dormantAccount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3905" y="1389413"/>
            <a:ext cx="4043238" cy="78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5780" y="2181796"/>
            <a:ext cx="6014542" cy="4351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8764" y="1443132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하루에 한 번씩 휴면 상태 계정 리스트 가져오기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18644" y="2442943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하루에 한 번씩 휴면 상태 계정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에서 삭제하기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59773" y="4845133"/>
            <a:ext cx="5237018" cy="641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75431" y="4867300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회원 탈퇴 요청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14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일 경과 후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에서 영구 삭제</a:t>
            </a:r>
          </a:p>
        </p:txBody>
      </p:sp>
    </p:spTree>
    <p:extLst>
      <p:ext uri="{BB962C8B-B14F-4D97-AF65-F5344CB8AC3E}">
        <p14:creationId xmlns:p14="http://schemas.microsoft.com/office/powerpoint/2010/main" val="318268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549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아이디찾기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4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577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시퀸스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다이어그램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38696" y="1414280"/>
            <a:ext cx="5202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클라이언트에서 서버로 이메일 값을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서버에서는 이메일이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존재하는지 파악하고 존재하면 클라이언트로 해당 이메일 값을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리턴한다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클라이언트는 이 전에 받은 이메일 값과 전송된 인증코드를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서버는 인증코드 일치여부를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일치한다면 클라이언트로 부터 받은 이메일 값이 포함되어 있는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존재할 때 아이디를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2A1667A-276B-D6AC-1955-3F4EA741E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69" y="1414280"/>
            <a:ext cx="4876141" cy="37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062282-9CF4-839A-BE11-CB0E08AF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53" y="2517760"/>
            <a:ext cx="3371773" cy="2759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965C4D-B8F1-5130-8291-5A136512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708" y="2460410"/>
            <a:ext cx="3234157" cy="4010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50853" y="1452962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회원가입된 이메일을 입력 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4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563376" y="1452961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375899" y="1452960"/>
            <a:ext cx="3371773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가입한 이메일이 존재하지 않으면 안내 메시지를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띄워준다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947" y="2460410"/>
            <a:ext cx="3369359" cy="4010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99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1859746" y="1441810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입력한 이메일에 인증코드가 전송 되어있다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039522" y="144181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5.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C147A5-9FC7-8413-8137-CF087C54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46" y="2690674"/>
            <a:ext cx="3496381" cy="3344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28A10C-F77E-F938-408A-552762AB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45" y="2657868"/>
            <a:ext cx="3208925" cy="2816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96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009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팀원 소개 및  역할 분담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4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2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10016" y="1586548"/>
            <a:ext cx="3464124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다르면 넘어가지 않는다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5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720407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7.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일치하면 인증 완료 메시지를 띄운다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1CD3B8-01EA-DAD9-55D9-E1ABCF61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96" y="2572055"/>
            <a:ext cx="3411625" cy="2609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531296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가입했던 고객 아이디를 출력해준다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720407" y="3333470"/>
            <a:ext cx="1061338" cy="31223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69434" y="2584814"/>
            <a:ext cx="3369176" cy="3967684"/>
            <a:chOff x="767462" y="3072757"/>
            <a:chExt cx="3369176" cy="39676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406" y="3072757"/>
              <a:ext cx="3349232" cy="970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28A10C-F77E-F938-408A-552762AB0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62" y="4083144"/>
              <a:ext cx="3369176" cy="29572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그룹 10"/>
          <p:cNvGrpSpPr/>
          <p:nvPr/>
        </p:nvGrpSpPr>
        <p:grpSpPr>
          <a:xfrm>
            <a:off x="4720407" y="2572055"/>
            <a:ext cx="3468278" cy="4023624"/>
            <a:chOff x="4720407" y="3051558"/>
            <a:chExt cx="3468278" cy="40236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407" y="3051558"/>
              <a:ext cx="3468278" cy="9964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128A10C-F77E-F938-408A-552762AB0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407" y="4030899"/>
              <a:ext cx="3468278" cy="30442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타원 23"/>
          <p:cNvSpPr/>
          <p:nvPr/>
        </p:nvSpPr>
        <p:spPr>
          <a:xfrm>
            <a:off x="4782299" y="2830099"/>
            <a:ext cx="1061338" cy="312234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00915" y="2848322"/>
            <a:ext cx="1061338" cy="312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5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731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보내기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4" y="1191209"/>
            <a:ext cx="52021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가입했을 당시의 이메일을 입력하면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이메일이 존재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하는지의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여부를 검사하고 이메일이 존재한다면 인증코드를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이메일이 존재한다면 이메일 값을 클라이언트로 보내주고 프론트에 해당 데이터를 화면에 띄워준다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이메일과 인증코드는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코드와 이메일을 저장하는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테이블에 저장된다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존재하지 않는다면 예외를 발생시켜 프론트 단에서 이메일이 존재하지 않는다는 메시지를 띄운다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EFB69-ABE0-3062-E599-FACF1C577006}"/>
              </a:ext>
            </a:extLst>
          </p:cNvPr>
          <p:cNvSpPr txBox="1"/>
          <p:nvPr/>
        </p:nvSpPr>
        <p:spPr>
          <a:xfrm>
            <a:off x="6096000" y="1163163"/>
            <a:ext cx="6096000" cy="378565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findIdByEmai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 찾기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입력값에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해당하는 이메일을 찾았습니다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일치하는 값이 없습니다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5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하기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285310" y="1391263"/>
            <a:ext cx="5202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이전 과정에서 이메일이 존재한다면 해당 이메일로 인증코드를 보내고 클라이언트로 이메일 값을 보내줬다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클라이언트는 받은 이메일 값과 입력한 인증코드를 서버로 보내 주면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코드와 이메일을 저장하는 테이블로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부터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해당 이메일이 존재하는지 확인한다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이메일이 존재한다면 인증코드가 일치하는지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일치한다면 이메일과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매핑되는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아이디를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인증번호가 일치하지 않거나 이메일이 존재하지 않으면 예외처리를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E7767-A9D5-E4E4-BD27-4D2E875D3E1D}"/>
              </a:ext>
            </a:extLst>
          </p:cNvPr>
          <p:cNvSpPr txBox="1"/>
          <p:nvPr/>
        </p:nvSpPr>
        <p:spPr>
          <a:xfrm>
            <a:off x="6096000" y="1391263"/>
            <a:ext cx="6096000" cy="363176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findIdCompareVerificationCodeAndInput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인증에 성공했습니다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가입하신 이메일이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01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34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154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시퀸스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다이어그램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4" y="1191209"/>
            <a:ext cx="520219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클라이언트에서 서버로 아이디와 이메일 값을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서버에서는 아이디와 이메일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개의 데이터가 모두 일치하는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존재하면 클라이언트로 아이디와 이메일 값을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클라이언트는 이 전에 받은 아이디와 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전송된 인증코드를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서버는 인증코드 일치여부를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일치한다면 클라이언트로 부터 받은 아이디와 이메일 값이 포함되어 있는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존재할 때 서버는 사용자 고유 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클라이언트가 사용자 고유코드와 암호를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입력한 사용자 고유코드와 일치하는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찾아내어 존재하면 암호를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update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1D1267C-BB11-822A-0054-B93929CFE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3" y="1170098"/>
            <a:ext cx="5727049" cy="46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E6C5B7-AA0B-6A71-29D1-2BE02A8E6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5" y="2119764"/>
            <a:ext cx="3454780" cy="3437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2B3BD4-0B80-D38F-4036-7F82CAD2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44" y="2119764"/>
            <a:ext cx="3441664" cy="4267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568715" y="1281596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회원가입된 아이디와 이메일을 입력 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493144" y="1281595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375899" y="1296844"/>
            <a:ext cx="3371773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가입한 이메일 또는 아이디가 존재하지 않거나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아이디와 이메일 불일치 시 해당 문구를 출력한다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119" y="2119764"/>
            <a:ext cx="3321553" cy="38838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438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1859746" y="1441810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입력한 이메일에 인증코드가 전송 되어있다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039522" y="144181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5.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C147A5-9FC7-8413-8137-CF087C54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46" y="2690674"/>
            <a:ext cx="3496381" cy="3344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C221D4-04DA-EEAE-79D2-28691952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522" y="2649444"/>
            <a:ext cx="3504069" cy="30607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26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720407" y="3333470"/>
            <a:ext cx="1061338" cy="31223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3227" y="3311168"/>
            <a:ext cx="1061338" cy="312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4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10016" y="1586548"/>
            <a:ext cx="3464124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다르면 넘어가지 않는다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5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720407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7.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일치하면 인증 완료 메시지를 띄운다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531296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비밀번호를 재설정할 수 있는 화면으로 이동한다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D42EEBA-E615-0CA9-DFC6-B74FD492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444" y="2832685"/>
            <a:ext cx="3336625" cy="289609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5034" y="2553904"/>
            <a:ext cx="3361659" cy="3926795"/>
            <a:chOff x="769434" y="2832685"/>
            <a:chExt cx="3361659" cy="392679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34" y="2832685"/>
              <a:ext cx="3349232" cy="970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3C221D4-04DA-EEAE-79D2-28691952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34" y="3823140"/>
              <a:ext cx="3361659" cy="2936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0" name="타원 29"/>
          <p:cNvSpPr/>
          <p:nvPr/>
        </p:nvSpPr>
        <p:spPr>
          <a:xfrm>
            <a:off x="773690" y="2797770"/>
            <a:ext cx="1061338" cy="312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20407" y="2565018"/>
            <a:ext cx="3401122" cy="3915681"/>
            <a:chOff x="4720407" y="2565018"/>
            <a:chExt cx="3401122" cy="39156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407" y="2565018"/>
              <a:ext cx="3401122" cy="979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3C221D4-04DA-EEAE-79D2-28691952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407" y="3509889"/>
              <a:ext cx="3401122" cy="2970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2" name="타원 31"/>
          <p:cNvSpPr/>
          <p:nvPr/>
        </p:nvSpPr>
        <p:spPr>
          <a:xfrm>
            <a:off x="4781024" y="2832685"/>
            <a:ext cx="1061338" cy="312234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4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50119" y="1048137"/>
            <a:ext cx="3371773" cy="5408413"/>
            <a:chOff x="7193280" y="825112"/>
            <a:chExt cx="3371773" cy="54084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290" y="1780378"/>
              <a:ext cx="2995754" cy="4453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사각형: 둥근 모서리 35">
              <a:extLst>
                <a:ext uri="{FF2B5EF4-FFF2-40B4-BE49-F238E27FC236}">
                  <a16:creationId xmlns:a16="http://schemas.microsoft.com/office/drawing/2014/main" id="{0488308A-5247-45F3-A460-2B82120D30D8}"/>
                </a:ext>
              </a:extLst>
            </p:cNvPr>
            <p:cNvSpPr/>
            <p:nvPr/>
          </p:nvSpPr>
          <p:spPr>
            <a:xfrm>
              <a:off x="7193280" y="825112"/>
              <a:ext cx="3371773" cy="684283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10.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비밀번호와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 확인 입력 값이 같으면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변경되면서 홈페이지로 이동한다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7264173" y="1973766"/>
              <a:ext cx="3112871" cy="490895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608262" y="1048137"/>
            <a:ext cx="3464124" cy="5408413"/>
            <a:chOff x="2255033" y="825112"/>
            <a:chExt cx="3464124" cy="540841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0703" y="1780378"/>
              <a:ext cx="2979776" cy="4453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사각형: 둥근 모서리 35">
              <a:extLst>
                <a:ext uri="{FF2B5EF4-FFF2-40B4-BE49-F238E27FC236}">
                  <a16:creationId xmlns:a16="http://schemas.microsoft.com/office/drawing/2014/main" id="{0488308A-5247-45F3-A460-2B82120D30D8}"/>
                </a:ext>
              </a:extLst>
            </p:cNvPr>
            <p:cNvSpPr/>
            <p:nvPr/>
          </p:nvSpPr>
          <p:spPr>
            <a:xfrm>
              <a:off x="2255033" y="825112"/>
              <a:ext cx="3464124" cy="68428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9.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비밀번호와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 확인 입력 값이 다르면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변경되지 않는다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2530703" y="1984918"/>
              <a:ext cx="1089108" cy="35683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47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07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보내기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4" y="1191209"/>
            <a:ext cx="520219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암호 찾기 또한 아이디 찾기와 마찬가지로 이메일 인증을 거친다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암호 찾기는 아이디와 이메일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개의 파라미터를 매개변수로 받는다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하나의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아이디와 이메일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개의 파라미터가 존재할 때를 찾기 위해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JPA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활용하여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메서드명을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findByUserEmailAndUserId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명명하였다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둘 다 존재한다면 해당하는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불러와서 그 중 아이디와 이메일을 클라이언트에 전송 시켜준다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둘 중 하나라도 존재하지 않으면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null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리턴하기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때문에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NullPointerException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예외처리를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86428-7876-8D3A-508C-2B68CE2DB895}"/>
              </a:ext>
            </a:extLst>
          </p:cNvPr>
          <p:cNvSpPr txBox="1"/>
          <p:nvPr/>
        </p:nvSpPr>
        <p:spPr>
          <a:xfrm>
            <a:off x="5927834" y="1283134"/>
            <a:ext cx="6167120" cy="424731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findPasswordByEmail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findByUserEmailAndUserId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 찾기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입력값에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해당하는 아이디와 이메일을 찾았습니다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일치하는 값이 없습니다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1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3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팀원 소개 및 역할 분담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83CB00-BF83-4926-A4BA-723B197E0605}"/>
              </a:ext>
            </a:extLst>
          </p:cNvPr>
          <p:cNvSpPr/>
          <p:nvPr/>
        </p:nvSpPr>
        <p:spPr>
          <a:xfrm>
            <a:off x="660400" y="1625600"/>
            <a:ext cx="3289300" cy="328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F034EF-C585-47DE-BBC2-9CA7B4842590}"/>
              </a:ext>
            </a:extLst>
          </p:cNvPr>
          <p:cNvSpPr/>
          <p:nvPr/>
        </p:nvSpPr>
        <p:spPr>
          <a:xfrm>
            <a:off x="8227856" y="1625599"/>
            <a:ext cx="3289300" cy="3866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6176B-ADB9-4438-8C5D-4A3D5C172C49}"/>
              </a:ext>
            </a:extLst>
          </p:cNvPr>
          <p:cNvSpPr txBox="1"/>
          <p:nvPr/>
        </p:nvSpPr>
        <p:spPr>
          <a:xfrm>
            <a:off x="1860859" y="610727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 현 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7ECD4-F760-4B72-AF2C-951BA23495C4}"/>
              </a:ext>
            </a:extLst>
          </p:cNvPr>
          <p:cNvSpPr txBox="1"/>
          <p:nvPr/>
        </p:nvSpPr>
        <p:spPr>
          <a:xfrm>
            <a:off x="5644587" y="610727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권 민 지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7E8F0-297D-4F8F-B71E-2B26FCB2E7B3}"/>
              </a:ext>
            </a:extLst>
          </p:cNvPr>
          <p:cNvSpPr txBox="1"/>
          <p:nvPr/>
        </p:nvSpPr>
        <p:spPr>
          <a:xfrm>
            <a:off x="9428315" y="610727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박 재 원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778174C-CD34-4B4B-9C7D-52FEC49E81BC}"/>
              </a:ext>
            </a:extLst>
          </p:cNvPr>
          <p:cNvCxnSpPr/>
          <p:nvPr/>
        </p:nvCxnSpPr>
        <p:spPr>
          <a:xfrm>
            <a:off x="1943100" y="586820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627E4F-829E-4EB5-90D5-49722439941C}"/>
              </a:ext>
            </a:extLst>
          </p:cNvPr>
          <p:cNvCxnSpPr/>
          <p:nvPr/>
        </p:nvCxnSpPr>
        <p:spPr>
          <a:xfrm>
            <a:off x="5736000" y="586820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F1C4591-054D-414B-928F-B8230FC423F7}"/>
              </a:ext>
            </a:extLst>
          </p:cNvPr>
          <p:cNvCxnSpPr/>
          <p:nvPr/>
        </p:nvCxnSpPr>
        <p:spPr>
          <a:xfrm>
            <a:off x="9528900" y="586820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야외, 구름, 하늘, 사람이(가) 표시된 사진&#10;&#10;자동 생성된 설명">
            <a:extLst>
              <a:ext uri="{FF2B5EF4-FFF2-40B4-BE49-F238E27FC236}">
                <a16:creationId xmlns:a16="http://schemas.microsoft.com/office/drawing/2014/main" id="{A5C72763-9EC7-771F-AA89-5912AFD14E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625600"/>
            <a:ext cx="3289300" cy="3866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7262C9-D796-4810-8852-B4458F1DCC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92" y="1641040"/>
            <a:ext cx="3017520" cy="3866809"/>
          </a:xfrm>
          <a:prstGeom prst="rect">
            <a:avLst/>
          </a:prstGeom>
        </p:spPr>
      </p:pic>
      <p:pic>
        <p:nvPicPr>
          <p:cNvPr id="2" name="그림 1" descr="사람, 인간의 얼굴, 실내, 눈썹이(가) 표시된 사진&#10;&#10;자동 생성된 설명">
            <a:extLst>
              <a:ext uri="{FF2B5EF4-FFF2-40B4-BE49-F238E27FC236}">
                <a16:creationId xmlns:a16="http://schemas.microsoft.com/office/drawing/2014/main" id="{BA733750-8F44-028F-5536-7C1B45F0A9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856" y="1641040"/>
            <a:ext cx="3289300" cy="38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2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하기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5" y="1191209"/>
            <a:ext cx="45796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아이디 찾기와 마찬가지로 클라이언트는 받은 이메일 값과 입력한 인증코드를 서버로 보내 주면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코드와 이메일을 저장하는 테이블로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부터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해당 이메일이 존재하는지 확인한다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인증에 성공하면 이메일 값이 포함되어 있는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불러오고 그 중의 사용자 고유 코드를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인증에 성공하지 않거나 이메일이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존재하지 않을 땐 예외처리를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335BD-14C1-1C5F-353F-5068500493D9}"/>
              </a:ext>
            </a:extLst>
          </p:cNvPr>
          <p:cNvSpPr txBox="1"/>
          <p:nvPr/>
        </p:nvSpPr>
        <p:spPr>
          <a:xfrm>
            <a:off x="5314862" y="1191209"/>
            <a:ext cx="6776613" cy="440120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findPasswordCompareVerificationCodeAndInput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인증에 성공했습니다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가입하신 이메일이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가입하신 이메일이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3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85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재설정 하기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760596"/>
            <a:ext cx="45796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클라이언트로부터 사용자 고유코드와        암호를 전송 받으면 고유코드에 해당하는  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password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컬럼의 인스턴스를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update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변경이 완료되면 클라이언트에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보내준다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3E70B-EA10-336E-C1D6-18BE56D69217}"/>
              </a:ext>
            </a:extLst>
          </p:cNvPr>
          <p:cNvSpPr txBox="1"/>
          <p:nvPr/>
        </p:nvSpPr>
        <p:spPr>
          <a:xfrm>
            <a:off x="7010399" y="1760596"/>
            <a:ext cx="4244335" cy="163121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resetAndModifyPasswordByEmail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9F5EA-EFAB-2DF8-457C-5459AFDE9A09}"/>
              </a:ext>
            </a:extLst>
          </p:cNvPr>
          <p:cNvSpPr txBox="1"/>
          <p:nvPr/>
        </p:nvSpPr>
        <p:spPr>
          <a:xfrm>
            <a:off x="7010398" y="3401381"/>
            <a:ext cx="3566161" cy="191975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=:password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where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"password"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6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6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91066"/>
            <a:ext cx="6322515" cy="3383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68" y="2243535"/>
            <a:ext cx="5361369" cy="3478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315521" y="1163601"/>
            <a:ext cx="3751659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페이지는 구매 상품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주문인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정보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수령인 정보를 띄워준다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8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02" y="2319453"/>
            <a:ext cx="4478297" cy="35683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7117572" y="2133276"/>
            <a:ext cx="3888682" cy="4183384"/>
            <a:chOff x="6225474" y="1028263"/>
            <a:chExt cx="4276725" cy="463202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474" y="1028263"/>
              <a:ext cx="4276725" cy="12287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5474" y="2256988"/>
              <a:ext cx="4271115" cy="3403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1275820" y="1198967"/>
            <a:ext cx="3751659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버튼 클릭 시 결제 모듈이 활성화 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117572" y="1185223"/>
            <a:ext cx="3751659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취소 시 결제 실패 메시지와 원인을 알려준다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CBA40E-C286-A7C9-220C-BF99A7B4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404" y="1271249"/>
            <a:ext cx="3654527" cy="2162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3" y="1605777"/>
            <a:ext cx="5041788" cy="3983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397839" y="319336"/>
            <a:ext cx="3751659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완료시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완료 창을 한 번만 띄워준다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17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6157482" y="3199758"/>
            <a:ext cx="891087" cy="6019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404" y="4483842"/>
            <a:ext cx="3728805" cy="2210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423550" y="3681362"/>
            <a:ext cx="3751659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새로 고침 시 결제 완료 내역을 보여주지 않는다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78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074234"/>
            <a:ext cx="45796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결제는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portOne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기업에서 제공하는 테스트 모듈로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본 결제는 테스트용 모듈로 진행하기 때문에 결제는 되나 익일 자정 전에 환불이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모듈을 불러오기 위해서는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 종류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(name),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번호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값이 반드시 있어야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번호는 한 번 주문되었다면 재사용이 불가능하다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unix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시간으로 지정했다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IMP.request_pay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결제 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매개변수로 받고 결제 결과를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함수에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리턴해준다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함수에는 내가 구매할 상품과 리턴 시 받을 파라미터들이 존재한다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D72546-B5F7-1735-D0C5-B903AD792BCC}"/>
              </a:ext>
            </a:extLst>
          </p:cNvPr>
          <p:cNvSpPr txBox="1"/>
          <p:nvPr/>
        </p:nvSpPr>
        <p:spPr>
          <a:xfrm>
            <a:off x="6350456" y="121618"/>
            <a:ext cx="5841544" cy="378565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onClickPayment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1.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가맹점 식별하기 *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code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'imp14397622'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2.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데이터 정의하기 *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'html5_inicis'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PG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pay_method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'card'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결제수단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`mid_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결제금액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주문명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이름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전화번호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이메일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buyer_addr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주소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buyer_postcode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우편번호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4.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창 호출하기 *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request_pay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callback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1015E-92EA-7D61-592F-6D73CB9A99F6}"/>
              </a:ext>
            </a:extLst>
          </p:cNvPr>
          <p:cNvSpPr txBox="1"/>
          <p:nvPr/>
        </p:nvSpPr>
        <p:spPr>
          <a:xfrm>
            <a:off x="6350456" y="3907270"/>
            <a:ext cx="5841544" cy="270843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callback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getItem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amounts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88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760596"/>
            <a:ext cx="45796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 파라미터 중에서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success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필드가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Success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참이면 내가 구매한 상품들을 서버로 데이터를 전송하게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Success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거짓이면 에러 내용과 함께 결제 실패 메시지를 띄운다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4xx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에러가 발생하면 결제는 되나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결제 내용이 저장되지 않기 때문에 결제가 성공해도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4xx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에러 발생시 결제가 취소되도록 하거나 서버에 먼저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주문이 가능한지 여부의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먼저 전송해서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statu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받으면 그 때 결제가 되도록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리팩토링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예정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5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50C07-8B0B-8932-AD5A-0BEFA09879BE}"/>
              </a:ext>
            </a:extLst>
          </p:cNvPr>
          <p:cNvSpPr txBox="1"/>
          <p:nvPr/>
        </p:nvSpPr>
        <p:spPr>
          <a:xfrm>
            <a:off x="6096000" y="0"/>
            <a:ext cx="6096000" cy="701730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callback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getItem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amounts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…….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모듈에서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리턴해주는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파라미터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성공여부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날짜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에러 원인 등등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success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/user/purchase/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params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totalPrice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"_"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clear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location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href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`purchase/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result?userNumber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}&amp;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"error"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서버로 결제 내용을 보내는데 실패했습니다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실패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error_msg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0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저장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24993" y="1353267"/>
            <a:ext cx="457961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주문이 성공하면 클라이언트로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부터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책 고유 코드와 수량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사용자 고유 코드를 불러온다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클라이언트로부터 책의 정보가 아닌 책 고유 코드만 불러온 이유는 책의 정보를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거쳐서 보내야 되는데 클라이언트에서도 많은 파라미터를 보내야 하고 책의 필드 값을 주문용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DTO(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purchaseDTO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한번 더 정의를 해주어야 하기 때문이다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만약 한번 더 정의할 경우 결합도가 증가했고 단일 책임 원칙을 위배하기 때문에 추후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리팩토링을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진행해야 할 때 한 군데 수정하면 여러 곳에 영향을 줄 수 있다고 생각했다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책 고유 코드만 불러와서 이 데이터를 알라딘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보내 고유 코드에 해당하는 데이터를 가져오기로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권이면 해당 책 제목으로 주문 이름을 지정했고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(n&gt;=2)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이상일 때는 책 제목에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n-1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정의한다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73677-65BB-2CDE-9A94-80DC39B1ED7A}"/>
              </a:ext>
            </a:extLst>
          </p:cNvPr>
          <p:cNvSpPr txBox="1"/>
          <p:nvPr/>
        </p:nvSpPr>
        <p:spPr>
          <a:xfrm>
            <a:off x="6096000" y="1738699"/>
            <a:ext cx="6096000" cy="31700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+=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9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0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정보 저장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429668"/>
            <a:ext cx="45796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사용자 고유 코드에 해당하는 데이터를 바탕으로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가져온 데이터들은 주문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orderProduct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테이블에 저장됩니다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불러온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isbn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정보를 바탕으로 알라딘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요청을 보내 책의 데이터를 가져온다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가져온 데이터들은 주문 상품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orderProduct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테이블에 저장됩니다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상품 테이블은 주문 테이블을 참조하기 때문에 주문 엔티티를 먼저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저장한 후 주문 상품 엔티티를 저장해야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A01CC-7BB9-0536-B40F-14965DCD3B9E}"/>
              </a:ext>
            </a:extLst>
          </p:cNvPr>
          <p:cNvSpPr txBox="1"/>
          <p:nvPr/>
        </p:nvSpPr>
        <p:spPr>
          <a:xfrm>
            <a:off x="6141530" y="121618"/>
            <a:ext cx="6703600" cy="640175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 고유코드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주문명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"-"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시작시간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"-"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종료시간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주문자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주문자 이메일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＂ ＂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수령인 주소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수령인 전화번호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getTotalPrice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총 금액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완료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초기상태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orderNoticed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isRead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order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테이블과  연관관계를 짓기 위한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getAuthor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getPubDate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getPriceSales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getPriceStandard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publisher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getPublisher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테이블과  연관관계를 짓기 위한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34547" y="174074"/>
            <a:ext cx="6493815" cy="230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46118" y="2027306"/>
            <a:ext cx="1289227" cy="27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정의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246422" y="2897688"/>
            <a:ext cx="6493815" cy="2432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01548" y="4450169"/>
            <a:ext cx="1666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상품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정의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294362" y="2558149"/>
            <a:ext cx="2145105" cy="25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76534" y="2548046"/>
            <a:ext cx="1711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 영속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250209" y="5334219"/>
            <a:ext cx="3357171" cy="25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8685" y="5607844"/>
            <a:ext cx="2113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상품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 영속</a:t>
            </a:r>
          </a:p>
        </p:txBody>
      </p:sp>
    </p:spTree>
    <p:extLst>
      <p:ext uri="{BB962C8B-B14F-4D97-AF65-F5344CB8AC3E}">
        <p14:creationId xmlns:p14="http://schemas.microsoft.com/office/powerpoint/2010/main" val="97497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카카오 Regular">
      <a:majorFont>
        <a:latin typeface="카카오 Regular"/>
        <a:ea typeface="카카오 Regular"/>
        <a:cs typeface=""/>
      </a:majorFont>
      <a:minorFont>
        <a:latin typeface="카카오 Regular"/>
        <a:ea typeface="카카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카카오 Regular">
      <a:majorFont>
        <a:latin typeface="카카오 Regular"/>
        <a:ea typeface="카카오 Regular"/>
        <a:cs typeface=""/>
      </a:majorFont>
      <a:minorFont>
        <a:latin typeface="카카오 Regular"/>
        <a:ea typeface="카카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카카오 Regular">
      <a:majorFont>
        <a:latin typeface="카카오 Regular"/>
        <a:ea typeface="카카오 Regular"/>
        <a:cs typeface=""/>
      </a:majorFont>
      <a:minorFont>
        <a:latin typeface="카카오 Regular"/>
        <a:ea typeface="카카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FF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</TotalTime>
  <Words>38983</Words>
  <Application>Microsoft Office PowerPoint</Application>
  <PresentationFormat>와이드스크린</PresentationFormat>
  <Paragraphs>2824</Paragraphs>
  <Slides>225</Slides>
  <Notes>20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225</vt:i4>
      </vt:variant>
    </vt:vector>
  </HeadingPairs>
  <TitlesOfParts>
    <vt:vector size="233" baseType="lpstr">
      <vt:lpstr>맑은 고딕</vt:lpstr>
      <vt:lpstr>카카오 Regular</vt:lpstr>
      <vt:lpstr>Arial</vt:lpstr>
      <vt:lpstr>Consolas</vt:lpstr>
      <vt:lpstr>Courier New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권민지의 ideapad</cp:lastModifiedBy>
  <cp:revision>80</cp:revision>
  <dcterms:created xsi:type="dcterms:W3CDTF">2021-12-28T06:54:01Z</dcterms:created>
  <dcterms:modified xsi:type="dcterms:W3CDTF">2023-09-13T00:57:09Z</dcterms:modified>
</cp:coreProperties>
</file>